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3" r:id="rId3"/>
    <p:sldId id="284" r:id="rId4"/>
    <p:sldId id="257" r:id="rId5"/>
    <p:sldId id="278" r:id="rId6"/>
    <p:sldId id="295" r:id="rId7"/>
    <p:sldId id="290" r:id="rId8"/>
    <p:sldId id="291" r:id="rId9"/>
    <p:sldId id="293" r:id="rId10"/>
    <p:sldId id="294" r:id="rId11"/>
    <p:sldId id="285" r:id="rId12"/>
    <p:sldId id="287" r:id="rId13"/>
    <p:sldId id="28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4660"/>
  </p:normalViewPr>
  <p:slideViewPr>
    <p:cSldViewPr>
      <p:cViewPr varScale="1">
        <p:scale>
          <a:sx n="62" d="100"/>
          <a:sy n="62" d="100"/>
        </p:scale>
        <p:origin x="-15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BD5F1-4678-4B7A-9AF4-908E4FA723E7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5DA15-09FD-4613-AB38-6E7E17F5746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5813438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F4DD0-5324-454F-A0CE-FAA4B0E6D201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E1B14-2777-433E-9294-ABA761EB5A6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461243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source=images&amp;cd=&amp;cad=rja&amp;uact=8&amp;ved=2ahUKEwiVy7SmzsPiAhWSzIUKHaZ4AQ0QjB16BAgBEAQ&amp;url=https://globalgoals.scot/&amp;psig=AOvVaw1xR2jEsGDZxOGnKGOvl4We&amp;ust=1559317898332872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globalgoals.scot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542289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know that migration is a continual process, which takes place locally, nationally and internationally. 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025333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590419a5a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4113" y="585788"/>
            <a:ext cx="3913187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590419a5a1_0_0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300" cy="35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149952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20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="" xmlns:p14="http://schemas.microsoft.com/office/powerpoint/2010/main" val="91367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p21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</p:txBody>
      </p:sp>
    </p:spTree>
    <p:extLst>
      <p:ext uri="{BB962C8B-B14F-4D97-AF65-F5344CB8AC3E}">
        <p14:creationId xmlns="" xmlns:p14="http://schemas.microsoft.com/office/powerpoint/2010/main" val="1091176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enstation.net/category/nauka/ekologiya/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VjxFhEbCLm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humanlibrary.org/events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odlezno.org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>
                <a:latin typeface="Garamond" pitchFamily="18" charset="0"/>
              </a:rPr>
              <a:t>Намаляване на неравенствата,</a:t>
            </a:r>
            <a:r>
              <a:rPr lang="en-GB" dirty="0" smtClean="0">
                <a:latin typeface="Garamond" pitchFamily="18" charset="0"/>
              </a:rPr>
              <a:t> </a:t>
            </a:r>
            <a:r>
              <a:rPr lang="bg-BG" dirty="0" smtClean="0">
                <a:latin typeface="Garamond" pitchFamily="18" charset="0"/>
              </a:rPr>
              <a:t>Урок </a:t>
            </a:r>
            <a:r>
              <a:rPr lang="en-GB" dirty="0" smtClean="0">
                <a:latin typeface="Garamond" pitchFamily="18" charset="0"/>
              </a:rPr>
              <a:t>5 </a:t>
            </a:r>
            <a:endParaRPr lang="en-GB" dirty="0">
              <a:latin typeface="Garamon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700862" cy="1752600"/>
          </a:xfrm>
        </p:spPr>
        <p:txBody>
          <a:bodyPr>
            <a:normAutofit/>
          </a:bodyPr>
          <a:lstStyle/>
          <a:p>
            <a:r>
              <a:rPr lang="bg-BG" sz="3600" dirty="0" smtClean="0">
                <a:solidFill>
                  <a:schemeClr val="tx1"/>
                </a:solidFill>
                <a:latin typeface="Garamond" pitchFamily="18" charset="0"/>
              </a:rPr>
              <a:t>Граждански действия за неравенство</a:t>
            </a:r>
            <a:endParaRPr lang="en-GB" dirty="0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64704"/>
            <a:ext cx="3223100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04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611" y="1774207"/>
            <a:ext cx="3738337" cy="3165569"/>
          </a:xfrm>
        </p:spPr>
        <p:txBody>
          <a:bodyPr>
            <a:normAutofit fontScale="70000" lnSpcReduction="20000"/>
          </a:bodyPr>
          <a:lstStyle/>
          <a:p>
            <a:pPr marL="0" indent="0" fontAlgn="t">
              <a:buNone/>
            </a:pPr>
            <a:r>
              <a:rPr lang="bg-BG" sz="3900" b="1" dirty="0" smtClean="0">
                <a:solidFill>
                  <a:srgbClr val="FF0000"/>
                </a:solidFill>
              </a:rPr>
              <a:t>Цели</a:t>
            </a:r>
            <a:r>
              <a:rPr lang="en-US" dirty="0" smtClean="0"/>
              <a:t>: </a:t>
            </a:r>
            <a:endParaRPr lang="en-US" dirty="0"/>
          </a:p>
          <a:p>
            <a:endParaRPr lang="ru-RU" sz="2800" dirty="0" smtClean="0"/>
          </a:p>
          <a:p>
            <a:r>
              <a:rPr lang="ru-RU" sz="2900" dirty="0" smtClean="0">
                <a:latin typeface="Garamond" pitchFamily="18" charset="0"/>
              </a:rPr>
              <a:t>Проучване и мониторинг на даден проблем</a:t>
            </a:r>
          </a:p>
          <a:p>
            <a:r>
              <a:rPr lang="ru-RU" sz="2900" dirty="0" smtClean="0">
                <a:latin typeface="Garamond" pitchFamily="18" charset="0"/>
              </a:rPr>
              <a:t>Разберете различните аспекти</a:t>
            </a:r>
          </a:p>
          <a:p>
            <a:r>
              <a:rPr lang="ru-RU" sz="2900" dirty="0" smtClean="0">
                <a:latin typeface="Garamond" pitchFamily="18" charset="0"/>
              </a:rPr>
              <a:t> Изберете подходяща аудитория </a:t>
            </a:r>
          </a:p>
          <a:p>
            <a:r>
              <a:rPr lang="ru-RU" sz="2900" dirty="0" smtClean="0">
                <a:latin typeface="Garamond" pitchFamily="18" charset="0"/>
              </a:rPr>
              <a:t>Изберете как да продължите с медиите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3341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</a:rPr>
              <a:t>#NOLB </a:t>
            </a:r>
            <a:r>
              <a:rPr lang="bg-BG" dirty="0" smtClean="0">
                <a:latin typeface="Garamond" pitchFamily="18" charset="0"/>
              </a:rPr>
              <a:t>Събиране на доказателства</a:t>
            </a:r>
            <a:endParaRPr lang="en-GB" sz="2200" dirty="0">
              <a:latin typeface="Garamon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7694" y="5056585"/>
            <a:ext cx="84766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bg-BG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Предложения за групата</a:t>
            </a:r>
            <a:r>
              <a:rPr lang="en-US" sz="2000" b="1" dirty="0" smtClean="0">
                <a:latin typeface="Garamond" pitchFamily="18" charset="0"/>
              </a:rPr>
              <a:t>:</a:t>
            </a:r>
            <a:endParaRPr lang="en-US" sz="2000" b="1" dirty="0">
              <a:latin typeface="Garamond" pitchFamily="18" charset="0"/>
            </a:endParaRPr>
          </a:p>
          <a:p>
            <a:pPr lvl="0" fontAlgn="t"/>
            <a:r>
              <a:rPr lang="bg-BG" sz="2000" dirty="0" smtClean="0">
                <a:latin typeface="Garamond" pitchFamily="18" charset="0"/>
              </a:rPr>
              <a:t>Информацията е </a:t>
            </a:r>
            <a:r>
              <a:rPr lang="bg-BG" sz="2000" dirty="0" smtClean="0">
                <a:latin typeface="Garamond" pitchFamily="18" charset="0"/>
              </a:rPr>
              <a:t>нова или </a:t>
            </a:r>
            <a:r>
              <a:rPr lang="bg-BG" sz="2000" dirty="0" smtClean="0">
                <a:latin typeface="Garamond" pitchFamily="18" charset="0"/>
              </a:rPr>
              <a:t>шокираща или не много добре известна </a:t>
            </a:r>
            <a:endParaRPr lang="bg-BG" sz="2000" dirty="0" smtClean="0">
              <a:latin typeface="Garamond" pitchFamily="18" charset="0"/>
            </a:endParaRPr>
          </a:p>
          <a:p>
            <a:pPr lvl="0" fontAlgn="t"/>
            <a:r>
              <a:rPr lang="bg-BG" sz="2000" dirty="0" smtClean="0">
                <a:latin typeface="Garamond" pitchFamily="18" charset="0"/>
              </a:rPr>
              <a:t>Представя </a:t>
            </a:r>
            <a:r>
              <a:rPr lang="bg-BG" sz="2000" dirty="0" smtClean="0">
                <a:latin typeface="Garamond" pitchFamily="18" charset="0"/>
              </a:rPr>
              <a:t>се на специално събитие, за да привлече повече публика </a:t>
            </a:r>
            <a:endParaRPr lang="bg-BG" sz="2000" dirty="0" smtClean="0">
              <a:latin typeface="Garamond" pitchFamily="18" charset="0"/>
            </a:endParaRPr>
          </a:p>
          <a:p>
            <a:pPr lvl="0" fontAlgn="t"/>
            <a:r>
              <a:rPr lang="bg-BG" sz="2000" dirty="0" smtClean="0">
                <a:latin typeface="Garamond" pitchFamily="18" charset="0"/>
              </a:rPr>
              <a:t>Уверете </a:t>
            </a:r>
            <a:r>
              <a:rPr lang="bg-BG" sz="2000" dirty="0" smtClean="0">
                <a:latin typeface="Garamond" pitchFamily="18" charset="0"/>
              </a:rPr>
              <a:t>се, че всички поканени са съответните заинтересовани страни</a:t>
            </a:r>
            <a:endParaRPr lang="en-US" sz="2000" dirty="0" smtClean="0">
              <a:latin typeface="Garamond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359" y="1878655"/>
            <a:ext cx="4738266" cy="26534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19872" y="4664155"/>
            <a:ext cx="5465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Video: h</a:t>
            </a:r>
            <a:r>
              <a:rPr lang="en-US" dirty="0" smtClean="0">
                <a:hlinkClick r:id="rId3"/>
              </a:rPr>
              <a:t>ttps</a:t>
            </a:r>
            <a:r>
              <a:rPr lang="en-US" dirty="0">
                <a:hlinkClick r:id="rId3"/>
              </a:rPr>
              <a:t>://www.teenstation.net/category/nauka/ekologiya/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968191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31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375258" y="292952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1"/>
          <p:cNvSpPr/>
          <p:nvPr/>
        </p:nvSpPr>
        <p:spPr>
          <a:xfrm rot="10800000" flipH="1">
            <a:off x="366746" y="922257"/>
            <a:ext cx="8394600" cy="46500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A982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31"/>
          <p:cNvSpPr/>
          <p:nvPr/>
        </p:nvSpPr>
        <p:spPr>
          <a:xfrm rot="10800000" flipH="1">
            <a:off x="366746" y="6452437"/>
            <a:ext cx="8394600" cy="46500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A982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31"/>
          <p:cNvSpPr txBox="1"/>
          <p:nvPr/>
        </p:nvSpPr>
        <p:spPr>
          <a:xfrm>
            <a:off x="1835696" y="2292081"/>
            <a:ext cx="4973572" cy="11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600" i="1" dirty="0" smtClean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КАРТА НА ПЛАНИРАНЕ</a:t>
            </a:r>
            <a:endParaRPr lang="en-GB" sz="2600" i="1" dirty="0" smtClean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600" i="1" dirty="0" smtClean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Основни въпроси за отговор</a:t>
            </a:r>
            <a:endParaRPr lang="en-GB" sz="2600" i="1" dirty="0" smtClean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9" name="Google Shape;229;p31"/>
          <p:cNvSpPr txBox="1"/>
          <p:nvPr/>
        </p:nvSpPr>
        <p:spPr>
          <a:xfrm>
            <a:off x="107504" y="84326"/>
            <a:ext cx="6984776" cy="83792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en-GB" sz="12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//</a:t>
            </a:r>
            <a:endParaRPr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  <a:p>
            <a:r>
              <a:rPr lang="bg-BG" sz="18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Урок на учебната единица </a:t>
            </a:r>
            <a:r>
              <a:rPr lang="en-GB" sz="18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5 </a:t>
            </a:r>
            <a:r>
              <a:rPr lang="bg-BG" sz="18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Намаляване на неравенствата </a:t>
            </a:r>
            <a:r>
              <a:rPr lang="bg-BG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Капмания Не оставяй никого зад себе си</a:t>
            </a:r>
            <a:endParaRPr lang="en-GB" sz="1600" b="1" dirty="0" smtClean="0">
              <a:solidFill>
                <a:schemeClr val="bg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27;p31"/>
          <p:cNvSpPr txBox="1"/>
          <p:nvPr/>
        </p:nvSpPr>
        <p:spPr>
          <a:xfrm>
            <a:off x="826764" y="3770062"/>
            <a:ext cx="1296144" cy="737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600" i="1" dirty="0" smtClean="0">
                <a:solidFill>
                  <a:srgbClr val="00B0F0"/>
                </a:solidFill>
                <a:latin typeface="Raleway"/>
                <a:ea typeface="Raleway"/>
                <a:cs typeface="Raleway"/>
                <a:sym typeface="Raleway"/>
              </a:rPr>
              <a:t>Какво</a:t>
            </a:r>
            <a:r>
              <a:rPr lang="en-GB" sz="2600" i="1" dirty="0" smtClean="0">
                <a:solidFill>
                  <a:srgbClr val="00B0F0"/>
                </a:solidFill>
                <a:latin typeface="Raleway"/>
                <a:ea typeface="Raleway"/>
                <a:cs typeface="Raleway"/>
                <a:sym typeface="Raleway"/>
              </a:rPr>
              <a:t>? </a:t>
            </a:r>
          </a:p>
        </p:txBody>
      </p:sp>
      <p:sp>
        <p:nvSpPr>
          <p:cNvPr id="8" name="Google Shape;227;p31"/>
          <p:cNvSpPr txBox="1"/>
          <p:nvPr/>
        </p:nvSpPr>
        <p:spPr>
          <a:xfrm>
            <a:off x="2144366" y="3797945"/>
            <a:ext cx="1296144" cy="737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600" i="1" dirty="0" smtClean="0">
                <a:solidFill>
                  <a:schemeClr val="accent3">
                    <a:lumMod val="75000"/>
                  </a:schemeClr>
                </a:solidFill>
                <a:latin typeface="Raleway"/>
                <a:ea typeface="Raleway"/>
                <a:cs typeface="Raleway"/>
                <a:sym typeface="Raleway"/>
              </a:rPr>
              <a:t>Кой</a:t>
            </a:r>
            <a:r>
              <a:rPr lang="en-GB" sz="2600" i="1" dirty="0" smtClean="0">
                <a:solidFill>
                  <a:schemeClr val="accent3">
                    <a:lumMod val="75000"/>
                  </a:schemeClr>
                </a:solidFill>
                <a:latin typeface="Raleway"/>
                <a:ea typeface="Raleway"/>
                <a:cs typeface="Raleway"/>
                <a:sym typeface="Raleway"/>
              </a:rPr>
              <a:t>? </a:t>
            </a:r>
          </a:p>
        </p:txBody>
      </p:sp>
      <p:sp>
        <p:nvSpPr>
          <p:cNvPr id="9" name="Google Shape;227;p31"/>
          <p:cNvSpPr txBox="1"/>
          <p:nvPr/>
        </p:nvSpPr>
        <p:spPr>
          <a:xfrm>
            <a:off x="3483427" y="3821197"/>
            <a:ext cx="1296144" cy="737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600" i="1" dirty="0" smtClean="0">
                <a:solidFill>
                  <a:srgbClr val="FFC000"/>
                </a:solidFill>
                <a:latin typeface="Raleway"/>
                <a:ea typeface="Raleway"/>
                <a:cs typeface="Raleway"/>
                <a:sym typeface="Raleway"/>
              </a:rPr>
              <a:t>Кога</a:t>
            </a:r>
            <a:r>
              <a:rPr lang="en-GB" sz="2600" i="1" dirty="0" smtClean="0">
                <a:solidFill>
                  <a:srgbClr val="FFC000"/>
                </a:solidFill>
                <a:latin typeface="Raleway"/>
                <a:ea typeface="Raleway"/>
                <a:cs typeface="Raleway"/>
                <a:sym typeface="Raleway"/>
              </a:rPr>
              <a:t>? </a:t>
            </a:r>
          </a:p>
        </p:txBody>
      </p:sp>
      <p:sp>
        <p:nvSpPr>
          <p:cNvPr id="10" name="Google Shape;227;p31"/>
          <p:cNvSpPr txBox="1"/>
          <p:nvPr/>
        </p:nvSpPr>
        <p:spPr>
          <a:xfrm>
            <a:off x="4915826" y="3821196"/>
            <a:ext cx="1440161" cy="737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600" i="1" dirty="0" smtClean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Къде</a:t>
            </a:r>
            <a:r>
              <a:rPr lang="en-GB" sz="2600" i="1" dirty="0" smtClean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? </a:t>
            </a:r>
          </a:p>
        </p:txBody>
      </p:sp>
      <p:sp>
        <p:nvSpPr>
          <p:cNvPr id="12" name="Google Shape;227;p31"/>
          <p:cNvSpPr txBox="1"/>
          <p:nvPr/>
        </p:nvSpPr>
        <p:spPr>
          <a:xfrm>
            <a:off x="6534090" y="3797945"/>
            <a:ext cx="1296144" cy="737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600" i="1" dirty="0" smtClean="0">
                <a:solidFill>
                  <a:srgbClr val="C00000"/>
                </a:solidFill>
                <a:latin typeface="Raleway"/>
                <a:ea typeface="Raleway"/>
                <a:cs typeface="Raleway"/>
                <a:sym typeface="Raleway"/>
              </a:rPr>
              <a:t>Как</a:t>
            </a:r>
            <a:r>
              <a:rPr lang="en-GB" sz="2600" i="1" dirty="0" smtClean="0">
                <a:solidFill>
                  <a:srgbClr val="C00000"/>
                </a:solidFill>
                <a:latin typeface="Raleway"/>
                <a:ea typeface="Raleway"/>
                <a:cs typeface="Raleway"/>
                <a:sym typeface="Raleway"/>
              </a:rPr>
              <a:t>? </a:t>
            </a:r>
          </a:p>
        </p:txBody>
      </p:sp>
    </p:spTree>
    <p:extLst>
      <p:ext uri="{BB962C8B-B14F-4D97-AF65-F5344CB8AC3E}">
        <p14:creationId xmlns="" xmlns:p14="http://schemas.microsoft.com/office/powerpoint/2010/main" val="8199671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2"/>
          <p:cNvSpPr txBox="1"/>
          <p:nvPr/>
        </p:nvSpPr>
        <p:spPr>
          <a:xfrm>
            <a:off x="6516215" y="1500458"/>
            <a:ext cx="1606899" cy="895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2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237" name="Google Shape;237;p32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375258" y="292952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2"/>
          <p:cNvSpPr txBox="1"/>
          <p:nvPr/>
        </p:nvSpPr>
        <p:spPr>
          <a:xfrm>
            <a:off x="174638" y="971683"/>
            <a:ext cx="1468404" cy="24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1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Продължителност</a:t>
            </a:r>
            <a:endParaRPr sz="11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0" name="Google Shape;240;p32"/>
          <p:cNvSpPr txBox="1"/>
          <p:nvPr/>
        </p:nvSpPr>
        <p:spPr>
          <a:xfrm>
            <a:off x="1643042" y="902668"/>
            <a:ext cx="4311780" cy="7077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lvl="0"/>
            <a:r>
              <a:rPr lang="ru-RU" sz="1400" b="1" dirty="0" smtClean="0">
                <a:solidFill>
                  <a:srgbClr val="A98278"/>
                </a:solidFill>
                <a:latin typeface="Garamond" pitchFamily="18" charset="0"/>
                <a:ea typeface="Prompt"/>
                <a:cs typeface="Prompt"/>
                <a:sym typeface="Prompt"/>
              </a:rPr>
              <a:t>С какво този урок допринася за училищната програма?</a:t>
            </a:r>
          </a:p>
          <a:p>
            <a:pPr lvl="0"/>
            <a:r>
              <a:rPr lang="ru-RU" sz="1400" b="1" dirty="0" smtClean="0">
                <a:solidFill>
                  <a:srgbClr val="A98278"/>
                </a:solidFill>
                <a:latin typeface="Garamond" pitchFamily="18" charset="0"/>
                <a:ea typeface="Prompt"/>
                <a:cs typeface="Prompt"/>
                <a:sym typeface="Prompt"/>
              </a:rPr>
              <a:t>Гражданство/Гражданско образование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1" name="Google Shape;241;p32"/>
          <p:cNvSpPr txBox="1"/>
          <p:nvPr/>
        </p:nvSpPr>
        <p:spPr>
          <a:xfrm>
            <a:off x="1157986" y="1664101"/>
            <a:ext cx="4796837" cy="8031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bg-BG" sz="1200" b="1" dirty="0" smtClean="0">
                <a:latin typeface="Garamond" pitchFamily="18" charset="0"/>
                <a:ea typeface="Prompt"/>
                <a:cs typeface="Prompt"/>
                <a:sym typeface="Prompt"/>
              </a:rPr>
              <a:t>С кой предмет е свързан</a:t>
            </a:r>
            <a:r>
              <a:rPr lang="en-GB" sz="1200" b="1" dirty="0" smtClean="0">
                <a:latin typeface="Garamond" pitchFamily="18" charset="0"/>
                <a:ea typeface="Prompt"/>
                <a:cs typeface="Prompt"/>
                <a:sym typeface="Prompt"/>
              </a:rPr>
              <a:t>? </a:t>
            </a:r>
            <a:r>
              <a:rPr lang="bg-BG" sz="1200" b="1" dirty="0" smtClean="0">
                <a:latin typeface="Garamond" pitchFamily="18" charset="0"/>
                <a:ea typeface="Prompt"/>
                <a:cs typeface="Prompt"/>
                <a:sym typeface="Prompt"/>
              </a:rPr>
              <a:t>Хуманитарни науки – история, география</a:t>
            </a:r>
            <a:endParaRPr lang="en-GB" sz="1200" dirty="0" smtClean="0">
              <a:latin typeface="Garamond" pitchFamily="18" charset="0"/>
            </a:endParaRPr>
          </a:p>
          <a:p>
            <a:endParaRPr sz="10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3" name="Google Shape;243;p32"/>
          <p:cNvSpPr txBox="1"/>
          <p:nvPr/>
        </p:nvSpPr>
        <p:spPr>
          <a:xfrm>
            <a:off x="383466" y="1223970"/>
            <a:ext cx="345343" cy="47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3174BA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</p:txBody>
      </p:sp>
      <p:sp>
        <p:nvSpPr>
          <p:cNvPr id="244" name="Google Shape;244;p32"/>
          <p:cNvSpPr txBox="1"/>
          <p:nvPr/>
        </p:nvSpPr>
        <p:spPr>
          <a:xfrm>
            <a:off x="261080" y="1275135"/>
            <a:ext cx="810463" cy="4740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3174BA"/>
                </a:solidFill>
                <a:latin typeface="Raleway ExtraBold"/>
                <a:ea typeface="Raleway ExtraBold"/>
                <a:cs typeface="Raleway ExtraBold"/>
                <a:sym typeface="Raleway ExtraBold"/>
              </a:rPr>
              <a:t>1 </a:t>
            </a:r>
            <a:r>
              <a:rPr lang="bg-BG" sz="1600" dirty="0" smtClean="0">
                <a:solidFill>
                  <a:srgbClr val="3174BA"/>
                </a:solidFill>
                <a:latin typeface="Raleway ExtraBold"/>
                <a:ea typeface="Raleway ExtraBold"/>
                <a:cs typeface="Raleway ExtraBold"/>
                <a:sym typeface="Raleway ExtraBold"/>
              </a:rPr>
              <a:t>час</a:t>
            </a:r>
            <a:endParaRPr sz="1600" dirty="0">
              <a:solidFill>
                <a:srgbClr val="3174BA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</p:txBody>
      </p:sp>
      <p:sp>
        <p:nvSpPr>
          <p:cNvPr id="245" name="Google Shape;245;p32"/>
          <p:cNvSpPr txBox="1"/>
          <p:nvPr/>
        </p:nvSpPr>
        <p:spPr>
          <a:xfrm>
            <a:off x="441921" y="3113607"/>
            <a:ext cx="5484443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chemeClr val="lt1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6" name="Google Shape;246;p32"/>
          <p:cNvSpPr/>
          <p:nvPr/>
        </p:nvSpPr>
        <p:spPr>
          <a:xfrm>
            <a:off x="136463" y="4684186"/>
            <a:ext cx="6005467" cy="1985173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2"/>
          <p:cNvSpPr/>
          <p:nvPr/>
        </p:nvSpPr>
        <p:spPr>
          <a:xfrm rot="10800000" flipH="1">
            <a:off x="144861" y="788250"/>
            <a:ext cx="5559618" cy="46538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32"/>
          <p:cNvSpPr/>
          <p:nvPr/>
        </p:nvSpPr>
        <p:spPr>
          <a:xfrm flipH="1">
            <a:off x="136463" y="2751717"/>
            <a:ext cx="5559618" cy="250672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lvl="0"/>
            <a:r>
              <a:rPr lang="bg-BG" b="1" dirty="0" smtClean="0"/>
              <a:t>Фокус на обучение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2"/>
          <p:cNvSpPr txBox="1"/>
          <p:nvPr/>
        </p:nvSpPr>
        <p:spPr>
          <a:xfrm>
            <a:off x="4771007" y="337426"/>
            <a:ext cx="1379321" cy="47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595959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0" name="Google Shape;250;p32"/>
          <p:cNvSpPr txBox="1"/>
          <p:nvPr/>
        </p:nvSpPr>
        <p:spPr>
          <a:xfrm>
            <a:off x="7077338" y="1054281"/>
            <a:ext cx="1606899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1" name="Google Shape;251;p32"/>
          <p:cNvSpPr txBox="1"/>
          <p:nvPr/>
        </p:nvSpPr>
        <p:spPr>
          <a:xfrm>
            <a:off x="6103007" y="900036"/>
            <a:ext cx="2880319" cy="34468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i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BIG IDEAS</a:t>
            </a:r>
            <a:endParaRPr lang="en-GB" sz="1600" b="1" dirty="0" smtClean="0">
              <a:solidFill>
                <a:srgbClr val="FF0000"/>
              </a:solidFill>
            </a:endParaRPr>
          </a:p>
          <a:p>
            <a:r>
              <a:rPr lang="bg-BG" sz="1400" b="1" dirty="0" smtClean="0">
                <a:latin typeface="Garamond" pitchFamily="18" charset="0"/>
              </a:rPr>
              <a:t>Голяма идея </a:t>
            </a:r>
            <a:r>
              <a:rPr lang="en-GB" sz="1400" b="1" dirty="0" smtClean="0">
                <a:latin typeface="Garamond" pitchFamily="18" charset="0"/>
              </a:rPr>
              <a:t>8 </a:t>
            </a:r>
            <a:r>
              <a:rPr lang="bg-BG" sz="1400" b="1" dirty="0" smtClean="0">
                <a:solidFill>
                  <a:srgbClr val="FF0000"/>
                </a:solidFill>
                <a:latin typeface="Garamond" pitchFamily="18" charset="0"/>
              </a:rPr>
              <a:t>Граждански действия срещу неравенството</a:t>
            </a:r>
            <a:endParaRPr lang="en-GB" sz="1400" b="1" dirty="0">
              <a:solidFill>
                <a:srgbClr val="FF0000"/>
              </a:solidFill>
              <a:latin typeface="Garamond" pitchFamily="18" charset="0"/>
            </a:endParaRPr>
          </a:p>
          <a:p>
            <a:r>
              <a:rPr lang="bg-BG" sz="1400" dirty="0" smtClean="0">
                <a:latin typeface="Garamond" pitchFamily="18" charset="0"/>
              </a:rPr>
              <a:t>Миграцията е спорна и затова често се изобразява в емоционално отношение от медиите. Погрешното представяне на мигрантите и миграцията могат да увеличат напрежението между общностите, страхът от „другия“ и да насърчават расизма и дискриминацията. Това може да затрудни мигрантите да „принадлежат“ навсякъде, тъй като се сблъскват с предразсъдъци и дискриминация</a:t>
            </a:r>
            <a:endParaRPr lang="en-GB" b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252" name="Google Shape;252;p32"/>
          <p:cNvSpPr txBox="1"/>
          <p:nvPr/>
        </p:nvSpPr>
        <p:spPr>
          <a:xfrm>
            <a:off x="144861" y="2993523"/>
            <a:ext cx="5781503" cy="1515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bg-BG" sz="1400" dirty="0" smtClean="0">
                <a:latin typeface="Garamond" pitchFamily="18" charset="0"/>
              </a:rPr>
              <a:t>     Разберете </a:t>
            </a:r>
            <a:r>
              <a:rPr lang="bg-BG" sz="1400" dirty="0" smtClean="0">
                <a:latin typeface="Garamond" pitchFamily="18" charset="0"/>
              </a:rPr>
              <a:t>какво означава </a:t>
            </a:r>
            <a:r>
              <a:rPr lang="bg-BG" sz="1400" b="1" i="1" dirty="0" smtClean="0">
                <a:latin typeface="Garamond" pitchFamily="18" charset="0"/>
              </a:rPr>
              <a:t>„действия на </a:t>
            </a:r>
            <a:r>
              <a:rPr lang="bg-BG" sz="1400" b="1" i="1" dirty="0" smtClean="0">
                <a:latin typeface="Garamond" pitchFamily="18" charset="0"/>
              </a:rPr>
              <a:t>гражданите“ </a:t>
            </a:r>
            <a:r>
              <a:rPr lang="bg-BG" sz="1400" dirty="0" smtClean="0">
                <a:latin typeface="Garamond" pitchFamily="18" charset="0"/>
              </a:rPr>
              <a:t>и </a:t>
            </a:r>
            <a:r>
              <a:rPr lang="bg-BG" sz="1400" b="1" i="1" dirty="0" smtClean="0">
                <a:latin typeface="Garamond" pitchFamily="18" charset="0"/>
              </a:rPr>
              <a:t>„да не оставим никого зад себе си .”</a:t>
            </a:r>
            <a:endParaRPr lang="bg-BG" sz="1400" b="1" i="1" dirty="0" smtClean="0">
              <a:latin typeface="Garamond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400" dirty="0" smtClean="0">
                <a:latin typeface="Garamond" pitchFamily="18" charset="0"/>
              </a:rPr>
              <a:t>Помислете </a:t>
            </a:r>
            <a:r>
              <a:rPr lang="bg-BG" sz="1400" dirty="0" smtClean="0">
                <a:latin typeface="Garamond" pitchFamily="18" charset="0"/>
              </a:rPr>
              <a:t>върху факторите на изолация и липса на възможности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400" dirty="0" smtClean="0">
                <a:latin typeface="Garamond" pitchFamily="18" charset="0"/>
              </a:rPr>
              <a:t>Определете </a:t>
            </a:r>
            <a:r>
              <a:rPr lang="bg-BG" sz="1400" dirty="0" smtClean="0">
                <a:latin typeface="Garamond" pitchFamily="18" charset="0"/>
              </a:rPr>
              <a:t>тяхната роля на създателите на промени </a:t>
            </a:r>
            <a:endParaRPr lang="bg-BG" sz="1400" dirty="0" smtClean="0">
              <a:latin typeface="Garamond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400" dirty="0" smtClean="0">
                <a:latin typeface="Garamond" pitchFamily="18" charset="0"/>
              </a:rPr>
              <a:t>Използвайте умения в груповата работа: споделяне, слушане, задаване на въпроси, планиране и изпълнение</a:t>
            </a:r>
            <a:endParaRPr lang="en-GB" sz="1400" b="1" dirty="0" smtClean="0"/>
          </a:p>
          <a:p>
            <a:pPr>
              <a:buNone/>
            </a:pPr>
            <a:endParaRPr lang="en-GB" sz="1400" b="1" dirty="0"/>
          </a:p>
          <a:p>
            <a:pPr>
              <a:buNone/>
            </a:pPr>
            <a:endParaRPr lang="en-GB" sz="1400" b="1" dirty="0" smtClean="0"/>
          </a:p>
          <a:p>
            <a:pPr>
              <a:buNone/>
            </a:pPr>
            <a:r>
              <a:rPr lang="bg-BG" sz="1600" b="1" dirty="0" smtClean="0">
                <a:latin typeface="Garamond" pitchFamily="18" charset="0"/>
              </a:rPr>
              <a:t>Фокус на целите за устойчиво развитие:</a:t>
            </a:r>
            <a:endParaRPr lang="en-GB" sz="1600" dirty="0">
              <a:latin typeface="Garamond" pitchFamily="18" charset="0"/>
            </a:endParaRPr>
          </a:p>
          <a:p>
            <a:r>
              <a:rPr lang="en-GB" sz="1600" dirty="0">
                <a:latin typeface="Garamond" pitchFamily="18" charset="0"/>
              </a:rPr>
              <a:t>10.2   </a:t>
            </a:r>
            <a:r>
              <a:rPr lang="en-GB" sz="1600" dirty="0" smtClean="0">
                <a:latin typeface="Garamond" pitchFamily="18" charset="0"/>
              </a:rPr>
              <a:t>    </a:t>
            </a:r>
            <a:r>
              <a:rPr lang="bg-BG" sz="1600" dirty="0" smtClean="0">
                <a:latin typeface="Garamond" pitchFamily="18" charset="0"/>
              </a:rPr>
              <a:t>До 2030 г. да се даде възможност </a:t>
            </a:r>
            <a:r>
              <a:rPr lang="bg-BG" sz="1600" dirty="0" smtClean="0">
                <a:latin typeface="Garamond" pitchFamily="18" charset="0"/>
              </a:rPr>
              <a:t>за насърчаване на </a:t>
            </a:r>
            <a:r>
              <a:rPr lang="bg-BG" sz="1600" dirty="0" smtClean="0">
                <a:latin typeface="Garamond" pitchFamily="18" charset="0"/>
              </a:rPr>
              <a:t>социалното, икономическото и политическото включване на всички, независимо от възраст, пол, увреждане, раса, етническа принадлежност, произход, </a:t>
            </a:r>
            <a:r>
              <a:rPr lang="bg-BG" sz="1600" dirty="0" smtClean="0">
                <a:latin typeface="Garamond" pitchFamily="18" charset="0"/>
              </a:rPr>
              <a:t>религия, икономически </a:t>
            </a:r>
            <a:r>
              <a:rPr lang="bg-BG" sz="1600" dirty="0" smtClean="0">
                <a:latin typeface="Garamond" pitchFamily="18" charset="0"/>
              </a:rPr>
              <a:t>или друг статус</a:t>
            </a:r>
            <a:endParaRPr lang="en-GB" sz="1600" dirty="0" smtClean="0">
              <a:latin typeface="Garamond" pitchFamily="18" charset="0"/>
            </a:endParaRPr>
          </a:p>
          <a:p>
            <a:endParaRPr lang="en-GB" sz="1400" dirty="0"/>
          </a:p>
        </p:txBody>
      </p:sp>
      <p:sp>
        <p:nvSpPr>
          <p:cNvPr id="253" name="Google Shape;253;p32"/>
          <p:cNvSpPr txBox="1"/>
          <p:nvPr/>
        </p:nvSpPr>
        <p:spPr>
          <a:xfrm>
            <a:off x="119570" y="198447"/>
            <a:ext cx="6952759" cy="638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bg-BG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НЕРАВЕНСТВА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        </a:t>
            </a:r>
            <a:r>
              <a:rPr lang="bg-BG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Сесия Да не оставим никого</a:t>
            </a:r>
            <a:endParaRPr sz="1800" dirty="0">
              <a:solidFill>
                <a:srgbClr val="A98278"/>
              </a:solidFill>
              <a:sym typeface="Arial"/>
            </a:endParaRPr>
          </a:p>
          <a:p>
            <a:r>
              <a:rPr lang="bg-BG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Урок на учебната единица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5 </a:t>
            </a:r>
            <a:r>
              <a:rPr lang="bg-BG" dirty="0" smtClean="0">
                <a:sym typeface="Prompt"/>
              </a:rPr>
              <a:t>Подготовка на кампания</a:t>
            </a:r>
            <a:endParaRPr lang="en-GB" dirty="0"/>
          </a:p>
          <a:p>
            <a:endParaRPr sz="1800" dirty="0">
              <a:solidFill>
                <a:srgbClr val="A98278"/>
              </a:solidFill>
              <a:sym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9571" y="2396119"/>
            <a:ext cx="68286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b="1" dirty="0" smtClean="0"/>
              <a:t>Теми</a:t>
            </a:r>
            <a:r>
              <a:rPr lang="en-GB" dirty="0" smtClean="0"/>
              <a:t>: </a:t>
            </a:r>
            <a:r>
              <a:rPr lang="en-GB" b="1" dirty="0"/>
              <a:t> 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998022" y="2413058"/>
            <a:ext cx="514390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400" b="1" dirty="0" smtClean="0"/>
              <a:t>Заглавие: Кампания  Да не оставим никого зад себе си</a:t>
            </a:r>
            <a:endParaRPr lang="en-GB" sz="140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181709" y="4443259"/>
            <a:ext cx="2805399" cy="203132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bg-BG" sz="14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Източници</a:t>
            </a:r>
            <a:endParaRPr lang="en-GB" sz="1400" b="1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1400" b="1" dirty="0" smtClean="0">
                <a:latin typeface="Garamond" pitchFamily="18" charset="0"/>
              </a:rPr>
              <a:t>5.1 </a:t>
            </a:r>
            <a:r>
              <a:rPr lang="bg-BG" sz="1400" b="1" dirty="0" smtClean="0">
                <a:latin typeface="Garamond" pitchFamily="18" charset="0"/>
              </a:rPr>
              <a:t>Сесия</a:t>
            </a:r>
            <a:r>
              <a:rPr lang="en-GB" sz="1400" b="1" dirty="0" smtClean="0">
                <a:latin typeface="Garamond" pitchFamily="18" charset="0"/>
              </a:rPr>
              <a:t>5</a:t>
            </a:r>
            <a:r>
              <a:rPr lang="en-GB" sz="1400" dirty="0" smtClean="0">
                <a:latin typeface="Garamond" pitchFamily="18" charset="0"/>
              </a:rPr>
              <a:t> </a:t>
            </a:r>
            <a:r>
              <a:rPr lang="en-GB" sz="1400" b="1" dirty="0">
                <a:latin typeface="Garamond" pitchFamily="18" charset="0"/>
              </a:rPr>
              <a:t>PowerPoint </a:t>
            </a:r>
            <a:r>
              <a:rPr lang="bg-BG" sz="1400" b="1" dirty="0" smtClean="0">
                <a:latin typeface="Garamond" pitchFamily="18" charset="0"/>
              </a:rPr>
              <a:t>слайдове </a:t>
            </a:r>
            <a:r>
              <a:rPr lang="en-GB" sz="1400" b="1" dirty="0" smtClean="0">
                <a:latin typeface="Garamond" pitchFamily="18" charset="0"/>
              </a:rPr>
              <a:t>5.13 </a:t>
            </a:r>
            <a:r>
              <a:rPr lang="bg-BG" sz="1400" b="1" dirty="0" smtClean="0">
                <a:latin typeface="Garamond" pitchFamily="18" charset="0"/>
              </a:rPr>
              <a:t>Карта на планиране</a:t>
            </a:r>
            <a:endParaRPr lang="en-GB" sz="1400" dirty="0">
              <a:latin typeface="Garamond" pitchFamily="18" charset="0"/>
            </a:endParaRPr>
          </a:p>
          <a:p>
            <a:pPr lvl="0"/>
            <a:r>
              <a:rPr lang="bg-BG" sz="1400" dirty="0" smtClean="0">
                <a:latin typeface="Garamond" pitchFamily="18" charset="0"/>
              </a:rPr>
              <a:t>Работна стена/дъска за събиране на идеи</a:t>
            </a:r>
            <a:endParaRPr lang="en-GB" sz="1400" dirty="0" smtClean="0">
              <a:latin typeface="Garamond" pitchFamily="18" charset="0"/>
            </a:endParaRPr>
          </a:p>
          <a:p>
            <a:r>
              <a:rPr lang="en-GB" sz="1400" b="1" dirty="0" smtClean="0">
                <a:latin typeface="Garamond" pitchFamily="18" charset="0"/>
              </a:rPr>
              <a:t>5.2 </a:t>
            </a:r>
            <a:r>
              <a:rPr lang="bg-BG" sz="1400" b="1" dirty="0" smtClean="0">
                <a:latin typeface="Garamond" pitchFamily="18" charset="0"/>
              </a:rPr>
              <a:t>Какво означава да не оставяш никого след себе си? Доклад на </a:t>
            </a:r>
            <a:r>
              <a:rPr lang="bg-BG" sz="1400" b="1" dirty="0" smtClean="0">
                <a:latin typeface="Garamond" pitchFamily="18" charset="0"/>
              </a:rPr>
              <a:t>ПРООН. </a:t>
            </a:r>
            <a:r>
              <a:rPr lang="bg-BG" sz="1400" b="1" dirty="0" smtClean="0">
                <a:latin typeface="Garamond" pitchFamily="18" charset="0"/>
              </a:rPr>
              <a:t>Рамка за изпълнение</a:t>
            </a:r>
            <a:endParaRPr lang="en-GB" sz="1400" b="1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39155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33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624820" y="85154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3"/>
          <p:cNvSpPr txBox="1"/>
          <p:nvPr/>
        </p:nvSpPr>
        <p:spPr>
          <a:xfrm>
            <a:off x="160239" y="628725"/>
            <a:ext cx="8816529" cy="18001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bg-BG" sz="1400" b="1" u="sng" dirty="0" smtClean="0">
                <a:latin typeface="Garamond" pitchFamily="18" charset="0"/>
              </a:rPr>
              <a:t>Първи размисли </a:t>
            </a:r>
            <a:r>
              <a:rPr lang="en-GB" sz="1400" b="1" dirty="0" smtClean="0">
                <a:latin typeface="Garamond" pitchFamily="18" charset="0"/>
              </a:rPr>
              <a:t>15 </a:t>
            </a:r>
            <a:r>
              <a:rPr lang="bg-BG" sz="1400" b="1" dirty="0" smtClean="0">
                <a:latin typeface="Garamond" pitchFamily="18" charset="0"/>
              </a:rPr>
              <a:t>минути</a:t>
            </a:r>
            <a:r>
              <a:rPr lang="en-GB" sz="1400" b="1" dirty="0" smtClean="0">
                <a:latin typeface="Garamond" pitchFamily="18" charset="0"/>
              </a:rPr>
              <a:t>.  </a:t>
            </a:r>
            <a:r>
              <a:rPr lang="en-GB" sz="1400" b="1" dirty="0" smtClean="0">
                <a:latin typeface="Garamond" pitchFamily="18" charset="0"/>
              </a:rPr>
              <a:t>	</a:t>
            </a:r>
            <a:r>
              <a:rPr lang="bg-BG" sz="1400" b="1" i="1" dirty="0" smtClean="0">
                <a:latin typeface="Garamond" pitchFamily="18" charset="0"/>
              </a:rPr>
              <a:t>Как ще оставиш някой зад себе си?</a:t>
            </a:r>
            <a:endParaRPr lang="en-GB" sz="1400" dirty="0" smtClean="0">
              <a:latin typeface="Garamond" pitchFamily="18" charset="0"/>
            </a:endParaRPr>
          </a:p>
          <a:p>
            <a:r>
              <a:rPr lang="bg-BG" sz="1400" b="1" dirty="0" smtClean="0">
                <a:latin typeface="Garamond" pitchFamily="18" charset="0"/>
              </a:rPr>
              <a:t>Учителят обяснява</a:t>
            </a:r>
            <a:r>
              <a:rPr lang="en-GB" sz="1400" b="1" dirty="0" smtClean="0">
                <a:latin typeface="Garamond" pitchFamily="18" charset="0"/>
              </a:rPr>
              <a:t>:</a:t>
            </a:r>
            <a:r>
              <a:rPr lang="en-GB" sz="1400" dirty="0" smtClean="0">
                <a:latin typeface="Garamond" pitchFamily="18" charset="0"/>
              </a:rPr>
              <a:t> </a:t>
            </a:r>
            <a:r>
              <a:rPr lang="bg-BG" sz="1400" dirty="0" smtClean="0">
                <a:latin typeface="Garamond" pitchFamily="18" charset="0"/>
              </a:rPr>
              <a:t>Какво означава “Да не оставяш никого зад себе си?”</a:t>
            </a:r>
            <a:r>
              <a:rPr lang="bg-BG" sz="1400" dirty="0" smtClean="0">
                <a:latin typeface="Garamond" pitchFamily="18" charset="0"/>
              </a:rPr>
              <a:t> </a:t>
            </a:r>
            <a:r>
              <a:rPr lang="bg-BG" sz="1400" dirty="0" smtClean="0">
                <a:latin typeface="Garamond" pitchFamily="18" charset="0"/>
              </a:rPr>
              <a:t>Помислете върху </a:t>
            </a:r>
            <a:r>
              <a:rPr lang="bg-BG" sz="1400" dirty="0" smtClean="0">
                <a:latin typeface="Garamond" pitchFamily="18" charset="0"/>
              </a:rPr>
              <a:t>факторите на изолация и липса на </a:t>
            </a:r>
            <a:r>
              <a:rPr lang="bg-BG" sz="1400" dirty="0" smtClean="0">
                <a:latin typeface="Garamond" pitchFamily="18" charset="0"/>
              </a:rPr>
              <a:t>възможности. </a:t>
            </a:r>
            <a:r>
              <a:rPr lang="bg-BG" sz="1400" dirty="0" smtClean="0">
                <a:latin typeface="Garamond" pitchFamily="18" charset="0"/>
              </a:rPr>
              <a:t>Определете тяхната роля </a:t>
            </a:r>
            <a:r>
              <a:rPr lang="bg-BG" sz="1400" dirty="0" smtClean="0">
                <a:latin typeface="Garamond" pitchFamily="18" charset="0"/>
              </a:rPr>
              <a:t>като създатели </a:t>
            </a:r>
            <a:r>
              <a:rPr lang="bg-BG" sz="1400" dirty="0" smtClean="0">
                <a:latin typeface="Garamond" pitchFamily="18" charset="0"/>
              </a:rPr>
              <a:t>на </a:t>
            </a:r>
            <a:r>
              <a:rPr lang="bg-BG" sz="1400" dirty="0" smtClean="0">
                <a:latin typeface="Garamond" pitchFamily="18" charset="0"/>
              </a:rPr>
              <a:t>промени.</a:t>
            </a:r>
          </a:p>
          <a:p>
            <a:r>
              <a:rPr lang="bg-BG" sz="1400" b="1" dirty="0" smtClean="0">
                <a:latin typeface="Garamond" pitchFamily="18" charset="0"/>
              </a:rPr>
              <a:t>Дейност</a:t>
            </a:r>
            <a:r>
              <a:rPr lang="en-GB" sz="1400" b="1" dirty="0" smtClean="0">
                <a:latin typeface="Garamond" pitchFamily="18" charset="0"/>
              </a:rPr>
              <a:t>:</a:t>
            </a:r>
            <a:endParaRPr lang="en-GB" sz="1400" dirty="0" smtClean="0">
              <a:latin typeface="Garamond" pitchFamily="18" charset="0"/>
            </a:endParaRPr>
          </a:p>
          <a:p>
            <a:r>
              <a:rPr lang="bg-BG" sz="1400" dirty="0" smtClean="0">
                <a:latin typeface="Garamond" pitchFamily="18" charset="0"/>
              </a:rPr>
              <a:t>Създайте списък с всички </a:t>
            </a:r>
            <a:r>
              <a:rPr lang="bg-BG" sz="1400" dirty="0" smtClean="0">
                <a:latin typeface="Garamond" pitchFamily="18" charset="0"/>
              </a:rPr>
              <a:t>възможности, </a:t>
            </a:r>
            <a:r>
              <a:rPr lang="bg-BG" sz="1400" dirty="0" smtClean="0">
                <a:latin typeface="Garamond" pitchFamily="18" charset="0"/>
              </a:rPr>
              <a:t>в които хората може да останат зад други хора</a:t>
            </a:r>
            <a:r>
              <a:rPr lang="en-GB" sz="1400" dirty="0" smtClean="0">
                <a:latin typeface="Garamond" pitchFamily="18" charset="0"/>
              </a:rPr>
              <a:t>. </a:t>
            </a:r>
            <a:r>
              <a:rPr lang="bg-BG" sz="1400" b="1" dirty="0" smtClean="0">
                <a:latin typeface="Garamond" pitchFamily="18" charset="0"/>
              </a:rPr>
              <a:t>Слайд </a:t>
            </a:r>
            <a:r>
              <a:rPr lang="en-GB" sz="1400" b="1" dirty="0" smtClean="0">
                <a:latin typeface="Garamond" pitchFamily="18" charset="0"/>
              </a:rPr>
              <a:t>5</a:t>
            </a:r>
            <a:endParaRPr lang="en-GB" sz="1400" dirty="0" smtClean="0">
              <a:latin typeface="Garamond" pitchFamily="18" charset="0"/>
            </a:endParaRPr>
          </a:p>
          <a:p>
            <a:r>
              <a:rPr lang="bg-BG" sz="1400" dirty="0" smtClean="0">
                <a:latin typeface="Garamond" pitchFamily="18" charset="0"/>
              </a:rPr>
              <a:t>Възможни отговори на </a:t>
            </a:r>
            <a:r>
              <a:rPr lang="bg-BG" sz="1400" dirty="0" smtClean="0">
                <a:latin typeface="Garamond" pitchFamily="18" charset="0"/>
              </a:rPr>
              <a:t>доказателства</a:t>
            </a:r>
            <a:r>
              <a:rPr lang="bg-BG" sz="1400" dirty="0" smtClean="0">
                <a:latin typeface="Garamond" pitchFamily="18" charset="0"/>
              </a:rPr>
              <a:t> </a:t>
            </a:r>
            <a:r>
              <a:rPr lang="bg-BG" sz="1400" dirty="0" smtClean="0">
                <a:latin typeface="Garamond" pitchFamily="18" charset="0"/>
              </a:rPr>
              <a:t>за„оставям </a:t>
            </a:r>
            <a:r>
              <a:rPr lang="bg-BG" sz="1400" dirty="0" smtClean="0">
                <a:latin typeface="Garamond" pitchFamily="18" charset="0"/>
              </a:rPr>
              <a:t>други зад себе си</a:t>
            </a:r>
            <a:r>
              <a:rPr lang="bg-BG" sz="1400" dirty="0" smtClean="0">
                <a:latin typeface="Garamond" pitchFamily="18" charset="0"/>
              </a:rPr>
              <a:t>“:</a:t>
            </a:r>
          </a:p>
          <a:p>
            <a:r>
              <a:rPr lang="bg-BG" sz="1400" b="1" dirty="0" smtClean="0">
                <a:latin typeface="Garamond" pitchFamily="18" charset="0"/>
              </a:rPr>
              <a:t>липса на достъп до здравни грижи (ваксини), липса на чиста околна среда (въглеродни емисии), липса на образование, липса на социални услуги и т.н.</a:t>
            </a:r>
            <a:endParaRPr lang="en-GB" sz="1400" b="1" dirty="0">
              <a:latin typeface="Garamond" pitchFamily="18" charset="0"/>
            </a:endParaRPr>
          </a:p>
        </p:txBody>
      </p:sp>
      <p:sp>
        <p:nvSpPr>
          <p:cNvPr id="264" name="Google Shape;264;p33"/>
          <p:cNvSpPr txBox="1"/>
          <p:nvPr/>
        </p:nvSpPr>
        <p:spPr>
          <a:xfrm>
            <a:off x="160239" y="94416"/>
            <a:ext cx="7361636" cy="526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4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bg-BG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Намаляване на неравенствата </a:t>
            </a:r>
            <a:r>
              <a:rPr lang="en-US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bg-BG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Урок на учебната единица 5</a:t>
            </a:r>
            <a:endParaRPr lang="en-US" sz="1400" b="1" dirty="0" smtClean="0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  <a:p>
            <a:r>
              <a:rPr lang="bg-BG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Кампания Не оставяй никого зад себе си</a:t>
            </a:r>
            <a:endParaRPr lang="en-US" sz="14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 </a:t>
            </a:r>
            <a:endParaRPr sz="14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63;p33"/>
          <p:cNvSpPr txBox="1"/>
          <p:nvPr/>
        </p:nvSpPr>
        <p:spPr>
          <a:xfrm>
            <a:off x="160239" y="2500306"/>
            <a:ext cx="8816529" cy="22684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bg-BG" sz="1400" b="1" u="sng" dirty="0" smtClean="0">
                <a:latin typeface="Garamond" pitchFamily="18" charset="0"/>
              </a:rPr>
              <a:t>Проучване и консолидация </a:t>
            </a:r>
            <a:r>
              <a:rPr lang="en-GB" sz="1400" b="1" dirty="0" smtClean="0">
                <a:latin typeface="Garamond" pitchFamily="18" charset="0"/>
              </a:rPr>
              <a:t>20 </a:t>
            </a:r>
            <a:r>
              <a:rPr lang="bg-BG" sz="1400" b="1" dirty="0" smtClean="0">
                <a:latin typeface="Garamond" pitchFamily="18" charset="0"/>
              </a:rPr>
              <a:t>минути Граждански действия срещу неравенствата </a:t>
            </a:r>
            <a:endParaRPr lang="en-GB" sz="1400" dirty="0">
              <a:latin typeface="Garamond" pitchFamily="18" charset="0"/>
            </a:endParaRPr>
          </a:p>
          <a:p>
            <a:r>
              <a:rPr lang="en-GB" sz="1400" dirty="0">
                <a:latin typeface="Garamond" pitchFamily="18" charset="0"/>
              </a:rPr>
              <a:t> </a:t>
            </a:r>
            <a:r>
              <a:rPr lang="bg-BG" sz="1400" b="1" dirty="0" smtClean="0">
                <a:latin typeface="Garamond" pitchFamily="18" charset="0"/>
              </a:rPr>
              <a:t>Учителят обяснява: </a:t>
            </a:r>
            <a:r>
              <a:rPr lang="bg-BG" sz="1400" dirty="0" smtClean="0">
                <a:latin typeface="Garamond" pitchFamily="18" charset="0"/>
              </a:rPr>
              <a:t>че има много видове дейности, които децата могат да извършват. Децата могат да ги изследват в групи </a:t>
            </a:r>
            <a:r>
              <a:rPr lang="bg-BG" sz="1400" b="1" dirty="0" smtClean="0">
                <a:latin typeface="Garamond" pitchFamily="18" charset="0"/>
              </a:rPr>
              <a:t>Слайдове </a:t>
            </a:r>
            <a:r>
              <a:rPr lang="en-GB" sz="1400" b="1" dirty="0" smtClean="0">
                <a:latin typeface="Garamond" pitchFamily="18" charset="0"/>
              </a:rPr>
              <a:t> </a:t>
            </a:r>
            <a:r>
              <a:rPr lang="en-GB" sz="1400" b="1" dirty="0" smtClean="0">
                <a:latin typeface="Garamond" pitchFamily="18" charset="0"/>
              </a:rPr>
              <a:t>7-10</a:t>
            </a:r>
          </a:p>
          <a:p>
            <a:endParaRPr lang="en-GB" sz="1400" b="1" dirty="0" smtClean="0">
              <a:latin typeface="Garamond" pitchFamily="18" charset="0"/>
            </a:endParaRPr>
          </a:p>
          <a:p>
            <a:r>
              <a:rPr lang="bg-BG" sz="1400" b="1" dirty="0" smtClean="0">
                <a:latin typeface="Garamond" pitchFamily="18" charset="0"/>
              </a:rPr>
              <a:t>Обратната връзка и обсъждането може да дойде след всеки видеоклип (добър пример</a:t>
            </a:r>
            <a:r>
              <a:rPr lang="bg-BG" sz="1400" b="1" dirty="0" smtClean="0">
                <a:latin typeface="Garamond" pitchFamily="18" charset="0"/>
              </a:rPr>
              <a:t>)</a:t>
            </a:r>
            <a:endParaRPr lang="en-GB" sz="1400" dirty="0" smtClean="0">
              <a:latin typeface="Garamond" pitchFamily="18" charset="0"/>
            </a:endParaRPr>
          </a:p>
          <a:p>
            <a:r>
              <a:rPr lang="en-GB" sz="1400" dirty="0">
                <a:latin typeface="Garamond" pitchFamily="18" charset="0"/>
              </a:rPr>
              <a:t> </a:t>
            </a:r>
            <a:r>
              <a:rPr lang="en-GB" sz="1400" b="1" dirty="0">
                <a:latin typeface="Garamond" pitchFamily="18" charset="0"/>
              </a:rPr>
              <a:t> </a:t>
            </a:r>
            <a:r>
              <a:rPr lang="bg-BG" sz="1400" b="1" dirty="0" smtClean="0">
                <a:latin typeface="Garamond" pitchFamily="18" charset="0"/>
              </a:rPr>
              <a:t>Прочетете</a:t>
            </a:r>
            <a:r>
              <a:rPr lang="bg-BG" sz="1400" dirty="0" smtClean="0">
                <a:latin typeface="Garamond" pitchFamily="18" charset="0"/>
              </a:rPr>
              <a:t> </a:t>
            </a:r>
            <a:r>
              <a:rPr lang="bg-BG" sz="1400" dirty="0" smtClean="0">
                <a:latin typeface="Garamond" pitchFamily="18" charset="0"/>
              </a:rPr>
              <a:t>„</a:t>
            </a:r>
            <a:r>
              <a:rPr lang="bg-BG" sz="1400" dirty="0" smtClean="0">
                <a:latin typeface="Garamond" pitchFamily="18" charset="0"/>
              </a:rPr>
              <a:t>Какво означава да не оставяме никого след себе си? Рамка за изпълнение </a:t>
            </a:r>
            <a:r>
              <a:rPr lang="bg-BG" sz="1400" dirty="0" smtClean="0">
                <a:latin typeface="Garamond" pitchFamily="18" charset="0"/>
              </a:rPr>
              <a:t>“</a:t>
            </a:r>
            <a:endParaRPr lang="en-GB" sz="1400" b="1" dirty="0" smtClean="0">
              <a:latin typeface="Garamond" pitchFamily="18" charset="0"/>
            </a:endParaRPr>
          </a:p>
          <a:p>
            <a:r>
              <a:rPr lang="en-GB" sz="1400" b="1" dirty="0" smtClean="0">
                <a:latin typeface="Garamond" pitchFamily="18" charset="0"/>
              </a:rPr>
              <a:t>#LNOB </a:t>
            </a:r>
            <a:r>
              <a:rPr lang="bg-BG" sz="1400" b="1" dirty="0" smtClean="0">
                <a:latin typeface="Garamond" pitchFamily="18" charset="0"/>
              </a:rPr>
              <a:t>кампания </a:t>
            </a:r>
            <a:r>
              <a:rPr lang="bg-BG" sz="1400" dirty="0" smtClean="0">
                <a:latin typeface="Garamond" pitchFamily="18" charset="0"/>
              </a:rPr>
              <a:t>За информация как да се включите, да подкрепите или да стартирате една кампания</a:t>
            </a:r>
            <a:r>
              <a:rPr lang="en-GB" sz="1400" dirty="0" smtClean="0">
                <a:latin typeface="Garamond" pitchFamily="18" charset="0"/>
              </a:rPr>
              <a:t>, </a:t>
            </a:r>
            <a:r>
              <a:rPr lang="bg-BG" sz="1400" dirty="0" smtClean="0">
                <a:latin typeface="Garamond" pitchFamily="18" charset="0"/>
              </a:rPr>
              <a:t>виж линковете </a:t>
            </a:r>
            <a:r>
              <a:rPr lang="bg-BG" sz="1400" b="1" dirty="0" smtClean="0">
                <a:latin typeface="Garamond" pitchFamily="18" charset="0"/>
              </a:rPr>
              <a:t>Слайдове </a:t>
            </a:r>
            <a:r>
              <a:rPr lang="en-GB" sz="1400" b="1" dirty="0" smtClean="0">
                <a:latin typeface="Garamond" pitchFamily="18" charset="0"/>
              </a:rPr>
              <a:t>7 </a:t>
            </a:r>
            <a:r>
              <a:rPr lang="en-GB" sz="1400" b="1" dirty="0" smtClean="0">
                <a:latin typeface="Garamond" pitchFamily="18" charset="0"/>
              </a:rPr>
              <a:t>- 10</a:t>
            </a:r>
            <a:endParaRPr lang="en-GB" sz="1400" dirty="0">
              <a:latin typeface="Garamond" pitchFamily="18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bg-BG" sz="1400" dirty="0" smtClean="0">
                <a:latin typeface="Garamond" pitchFamily="18" charset="0"/>
              </a:rPr>
              <a:t>Какво можем да направим, за да подкрепим кампанията „LNOB</a:t>
            </a:r>
            <a:r>
              <a:rPr lang="bg-BG" sz="1400" dirty="0" smtClean="0">
                <a:latin typeface="Garamond" pitchFamily="18" charset="0"/>
              </a:rPr>
              <a:t>“?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bg-BG" sz="1400" dirty="0" smtClean="0">
                <a:latin typeface="Garamond" pitchFamily="18" charset="0"/>
              </a:rPr>
              <a:t> </a:t>
            </a:r>
            <a:r>
              <a:rPr lang="bg-BG" sz="1400" dirty="0" smtClean="0">
                <a:latin typeface="Garamond" pitchFamily="18" charset="0"/>
              </a:rPr>
              <a:t>Кого може да поискаме да посетим или да говори с нас относно кампанията?</a:t>
            </a:r>
            <a:endParaRPr lang="en-GB" sz="1400" dirty="0">
              <a:latin typeface="Garamond" pitchFamily="18" charset="0"/>
            </a:endParaRPr>
          </a:p>
        </p:txBody>
      </p:sp>
      <p:sp>
        <p:nvSpPr>
          <p:cNvPr id="8" name="Google Shape;260;p33"/>
          <p:cNvSpPr/>
          <p:nvPr/>
        </p:nvSpPr>
        <p:spPr>
          <a:xfrm>
            <a:off x="131896" y="4768782"/>
            <a:ext cx="8841449" cy="1576139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r>
              <a:rPr lang="bg-BG" sz="1400" b="1" u="sng" dirty="0" smtClean="0">
                <a:latin typeface="Garamond" pitchFamily="18" charset="0"/>
              </a:rPr>
              <a:t>Заключение и размисъл </a:t>
            </a:r>
            <a:r>
              <a:rPr lang="en-GB" sz="1400" b="1" dirty="0" smtClean="0">
                <a:latin typeface="Garamond" pitchFamily="18" charset="0"/>
              </a:rPr>
              <a:t>5 </a:t>
            </a:r>
            <a:r>
              <a:rPr lang="bg-BG" sz="1400" b="1" dirty="0" smtClean="0">
                <a:latin typeface="Garamond" pitchFamily="18" charset="0"/>
              </a:rPr>
              <a:t>минути</a:t>
            </a:r>
            <a:r>
              <a:rPr lang="en-GB" sz="1400" b="1" dirty="0" smtClean="0">
                <a:latin typeface="Garamond" pitchFamily="18" charset="0"/>
              </a:rPr>
              <a:t>	</a:t>
            </a:r>
            <a:r>
              <a:rPr lang="bg-BG" sz="1400" b="1" i="1" dirty="0" smtClean="0">
                <a:latin typeface="Garamond" pitchFamily="18" charset="0"/>
              </a:rPr>
              <a:t>Точки за размисъл </a:t>
            </a:r>
            <a:endParaRPr lang="en-GB" sz="1400" b="1" dirty="0" smtClean="0">
              <a:latin typeface="Garamond" pitchFamily="18" charset="0"/>
            </a:endParaRPr>
          </a:p>
          <a:p>
            <a:r>
              <a:rPr lang="bg-BG" sz="1400" dirty="0" smtClean="0">
                <a:latin typeface="Garamond" pitchFamily="18" charset="0"/>
              </a:rPr>
              <a:t>Помислете </a:t>
            </a:r>
            <a:r>
              <a:rPr lang="bg-BG" sz="1400" dirty="0" smtClean="0">
                <a:latin typeface="Garamond" pitchFamily="18" charset="0"/>
              </a:rPr>
              <a:t>върху всички начини, за които знаем, че са справедливи и равни на всички - да бъдем свободни, да имаме достъп до вода и природа, до основно образование, до обществени услуги - здравеопазване, защита, транспорт, нашата местна общност (като предишното ни основно училище) и към страната ни. Всички те помагат да се създаде усещане за идентификация и безопасност - </a:t>
            </a:r>
            <a:r>
              <a:rPr lang="bg-BG" sz="1400" dirty="0" smtClean="0">
                <a:latin typeface="Garamond" pitchFamily="18" charset="0"/>
              </a:rPr>
              <a:t>сигурно,ст </a:t>
            </a:r>
            <a:r>
              <a:rPr lang="bg-BG" sz="1400" dirty="0" smtClean="0">
                <a:latin typeface="Garamond" pitchFamily="18" charset="0"/>
              </a:rPr>
              <a:t>че можем да получим помощ като здравеопазване, образование, пари; и никой не може да ни накара да напуснем, защото „не принадлежим на тази страна“.</a:t>
            </a:r>
            <a:endParaRPr lang="en-GB" sz="14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19745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7504" y="188640"/>
            <a:ext cx="8928992" cy="6480720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1" descr="Резултат с изображение за „цели за устойчиво развитие“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42" y="1000108"/>
            <a:ext cx="859469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Callout 7"/>
          <p:cNvSpPr/>
          <p:nvPr/>
        </p:nvSpPr>
        <p:spPr>
          <a:xfrm>
            <a:off x="3357554" y="2285992"/>
            <a:ext cx="3218656" cy="2029618"/>
          </a:xfrm>
          <a:prstGeom prst="wedgeEllipseCallout">
            <a:avLst>
              <a:gd name="adj1" fmla="val 35969"/>
              <a:gd name="adj2" fmla="val 815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Act now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3808994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/>
          </a:p>
          <a:p>
            <a:r>
              <a:rPr lang="en-GB" dirty="0" smtClean="0"/>
              <a:t>Migration takes place </a:t>
            </a:r>
            <a:r>
              <a:rPr lang="en-GB" b="1" i="1" dirty="0" smtClean="0"/>
              <a:t>internally </a:t>
            </a:r>
            <a:r>
              <a:rPr lang="en-GB" dirty="0" smtClean="0"/>
              <a:t>and </a:t>
            </a:r>
            <a:r>
              <a:rPr lang="en-GB" b="1" i="1" dirty="0" smtClean="0"/>
              <a:t>internationally</a:t>
            </a:r>
            <a:r>
              <a:rPr lang="en-GB" dirty="0" smtClean="0"/>
              <a:t>. In our time, the biggest international migration flows are from rich to other rich countries, and from poorer to other poorer countries (North-North; South-South). Much migration is short-term; migrants return to their country of origin. An estimated 258 million people live in a country they weren’t born in; this is approx. 3.6% World’s inhabitants (U.N. 2017). “In Europe, the size of the total population would have declined during the period 2000-2015 in the absence of migration.”(UN 2017). </a:t>
            </a:r>
          </a:p>
          <a:p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767" y="282440"/>
            <a:ext cx="8229600" cy="1143000"/>
          </a:xfrm>
        </p:spPr>
        <p:txBody>
          <a:bodyPr/>
          <a:lstStyle/>
          <a:p>
            <a:r>
              <a:rPr lang="bg-BG" dirty="0" smtClean="0">
                <a:latin typeface="Garamond" pitchFamily="18" charset="0"/>
              </a:rPr>
              <a:t>Големи идеи</a:t>
            </a:r>
            <a:endParaRPr lang="en-GB" dirty="0">
              <a:latin typeface="Garamond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907704" y="1545371"/>
            <a:ext cx="5950444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bg-BG" sz="2500" b="1" dirty="0" smtClean="0">
                <a:latin typeface="Garamond" pitchFamily="18" charset="0"/>
              </a:rPr>
              <a:t>Голяма идея </a:t>
            </a:r>
            <a:r>
              <a:rPr lang="en-GB" sz="2500" b="1" dirty="0" smtClean="0">
                <a:latin typeface="Garamond" pitchFamily="18" charset="0"/>
              </a:rPr>
              <a:t>8 </a:t>
            </a:r>
            <a:endParaRPr lang="en-US" sz="2500" b="1" dirty="0" smtClean="0">
              <a:solidFill>
                <a:srgbClr val="FF0000"/>
              </a:solidFill>
              <a:latin typeface="Garamond" pitchFamily="18" charset="0"/>
            </a:endParaRPr>
          </a:p>
          <a:p>
            <a:pPr marL="0" indent="0" algn="ctr">
              <a:buFont typeface="Arial" pitchFamily="34" charset="0"/>
              <a:buNone/>
            </a:pPr>
            <a:r>
              <a:rPr lang="bg-BG" sz="2500" b="1" dirty="0" smtClean="0">
                <a:solidFill>
                  <a:srgbClr val="FF0000"/>
                </a:solidFill>
                <a:latin typeface="Garamond" pitchFamily="18" charset="0"/>
              </a:rPr>
              <a:t>Граждански действия за неравенство</a:t>
            </a:r>
            <a:endParaRPr lang="en-GB" sz="2500" b="1" dirty="0" smtClean="0">
              <a:solidFill>
                <a:srgbClr val="FF0000"/>
              </a:solidFill>
              <a:latin typeface="Garamond" pitchFamily="18" charset="0"/>
            </a:endParaRPr>
          </a:p>
          <a:p>
            <a:pPr marL="0" indent="0" algn="ctr">
              <a:buNone/>
            </a:pPr>
            <a:r>
              <a:rPr lang="bg-BG" sz="2800" dirty="0" smtClean="0">
                <a:latin typeface="Garamond" pitchFamily="18" charset="0"/>
              </a:rPr>
              <a:t>Споделяне </a:t>
            </a:r>
            <a:r>
              <a:rPr lang="bg-BG" sz="2800" dirty="0" smtClean="0">
                <a:latin typeface="Garamond" pitchFamily="18" charset="0"/>
              </a:rPr>
              <a:t>с целия </a:t>
            </a:r>
            <a:r>
              <a:rPr lang="bg-BG" sz="2800" dirty="0" smtClean="0">
                <a:latin typeface="Garamond" pitchFamily="18" charset="0"/>
              </a:rPr>
              <a:t>свят </a:t>
            </a:r>
            <a:endParaRPr lang="bg-BG" sz="2800" dirty="0" smtClean="0">
              <a:latin typeface="Garamond" pitchFamily="18" charset="0"/>
            </a:endParaRPr>
          </a:p>
          <a:p>
            <a:pPr marL="0" indent="0" algn="ctr">
              <a:buNone/>
            </a:pPr>
            <a:r>
              <a:rPr lang="bg-BG" sz="2800" dirty="0" smtClean="0">
                <a:latin typeface="Garamond" pitchFamily="18" charset="0"/>
              </a:rPr>
              <a:t>Ти</a:t>
            </a:r>
            <a:r>
              <a:rPr lang="bg-BG" sz="2800" dirty="0" smtClean="0">
                <a:latin typeface="Garamond" pitchFamily="18" charset="0"/>
              </a:rPr>
              <a:t>, може да кажеш, че съм </a:t>
            </a:r>
            <a:r>
              <a:rPr lang="bg-BG" sz="2800" dirty="0" smtClean="0">
                <a:latin typeface="Garamond" pitchFamily="18" charset="0"/>
              </a:rPr>
              <a:t>мечтател</a:t>
            </a:r>
          </a:p>
          <a:p>
            <a:pPr marL="0" indent="0" algn="ctr">
              <a:buNone/>
            </a:pPr>
            <a:r>
              <a:rPr lang="bg-BG" sz="2800" dirty="0" smtClean="0">
                <a:latin typeface="Garamond" pitchFamily="18" charset="0"/>
              </a:rPr>
              <a:t> </a:t>
            </a:r>
            <a:r>
              <a:rPr lang="bg-BG" sz="2800" dirty="0" smtClean="0">
                <a:latin typeface="Garamond" pitchFamily="18" charset="0"/>
              </a:rPr>
              <a:t>Но аз не съм единствения </a:t>
            </a:r>
            <a:endParaRPr lang="bg-BG" sz="2800" dirty="0" smtClean="0">
              <a:latin typeface="Garamond" pitchFamily="18" charset="0"/>
            </a:endParaRPr>
          </a:p>
          <a:p>
            <a:pPr marL="0" indent="0" algn="ctr">
              <a:buNone/>
            </a:pPr>
            <a:r>
              <a:rPr lang="bg-BG" sz="2800" dirty="0" smtClean="0">
                <a:latin typeface="Garamond" pitchFamily="18" charset="0"/>
              </a:rPr>
              <a:t>Надявам </a:t>
            </a:r>
            <a:r>
              <a:rPr lang="bg-BG" sz="2800" dirty="0" smtClean="0">
                <a:latin typeface="Garamond" pitchFamily="18" charset="0"/>
              </a:rPr>
              <a:t>се някой ден да се присъедините към нас </a:t>
            </a:r>
            <a:endParaRPr lang="bg-BG" sz="2800" dirty="0" smtClean="0">
              <a:latin typeface="Garamond" pitchFamily="18" charset="0"/>
            </a:endParaRPr>
          </a:p>
          <a:p>
            <a:pPr marL="0" indent="0" algn="ctr">
              <a:buNone/>
            </a:pPr>
            <a:r>
              <a:rPr lang="bg-BG" sz="2800" dirty="0" smtClean="0">
                <a:latin typeface="Garamond" pitchFamily="18" charset="0"/>
              </a:rPr>
              <a:t>И </a:t>
            </a:r>
            <a:r>
              <a:rPr lang="bg-BG" sz="2800" dirty="0" smtClean="0">
                <a:latin typeface="Garamond" pitchFamily="18" charset="0"/>
              </a:rPr>
              <a:t>светът ще живее като един</a:t>
            </a:r>
            <a:endParaRPr lang="en-US" sz="2500" dirty="0">
              <a:latin typeface="Garamond" pitchFamily="18" charset="0"/>
            </a:endParaRPr>
          </a:p>
          <a:p>
            <a:pPr marL="0" indent="0" algn="r">
              <a:buFont typeface="Arial" pitchFamily="34" charset="0"/>
              <a:buNone/>
            </a:pPr>
            <a:r>
              <a:rPr lang="bg-BG" sz="2500" dirty="0" smtClean="0">
                <a:latin typeface="Garamond" pitchFamily="18" charset="0"/>
              </a:rPr>
              <a:t>Джон Ленън</a:t>
            </a:r>
            <a:endParaRPr lang="en-GB" sz="2500" dirty="0" smtClean="0">
              <a:latin typeface="Garamond" pitchFamily="18" charset="0"/>
            </a:endParaRPr>
          </a:p>
          <a:p>
            <a:pPr marL="0" indent="0">
              <a:buFont typeface="Arial" pitchFamily="34" charset="0"/>
              <a:buNone/>
            </a:pPr>
            <a:endParaRPr lang="en-GB" sz="2500" dirty="0" smtClean="0"/>
          </a:p>
          <a:p>
            <a:pPr marL="0" indent="0">
              <a:buFont typeface="Arial" pitchFamily="34" charset="0"/>
              <a:buNone/>
            </a:pPr>
            <a:endParaRPr lang="en-GB" sz="2500" dirty="0" smtClean="0"/>
          </a:p>
          <a:p>
            <a:pPr marL="0" indent="0">
              <a:buFont typeface="Arial" pitchFamily="34" charset="0"/>
              <a:buNone/>
            </a:pPr>
            <a:endParaRPr lang="en-US" sz="25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7042865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917596"/>
          </a:xfrm>
        </p:spPr>
        <p:txBody>
          <a:bodyPr>
            <a:normAutofit/>
          </a:bodyPr>
          <a:lstStyle/>
          <a:p>
            <a:r>
              <a:rPr lang="bg-BG" sz="4000" b="1" dirty="0" smtClean="0">
                <a:latin typeface="Garamond" pitchFamily="18" charset="0"/>
              </a:rPr>
              <a:t>Цели на обучението</a:t>
            </a:r>
            <a:endParaRPr lang="en-GB" sz="4000" b="1" dirty="0">
              <a:latin typeface="Garamon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781128"/>
          </a:xfrm>
        </p:spPr>
        <p:txBody>
          <a:bodyPr>
            <a:normAutofit fontScale="77500" lnSpcReduction="20000"/>
          </a:bodyPr>
          <a:lstStyle/>
          <a:p>
            <a:r>
              <a:rPr lang="bg-BG" dirty="0" smtClean="0">
                <a:latin typeface="Garamond" pitchFamily="18" charset="0"/>
              </a:rPr>
              <a:t>Разберете какво </a:t>
            </a:r>
            <a:r>
              <a:rPr lang="bg-BG" dirty="0" smtClean="0">
                <a:latin typeface="Garamond" pitchFamily="18" charset="0"/>
              </a:rPr>
              <a:t>означава „</a:t>
            </a:r>
            <a:r>
              <a:rPr lang="bg-BG" b="1" i="1" dirty="0" smtClean="0">
                <a:latin typeface="Garamond" pitchFamily="18" charset="0"/>
              </a:rPr>
              <a:t>действия на гражданите</a:t>
            </a:r>
            <a:r>
              <a:rPr lang="bg-BG" dirty="0" smtClean="0">
                <a:latin typeface="Garamond" pitchFamily="18" charset="0"/>
              </a:rPr>
              <a:t>“ и „</a:t>
            </a:r>
            <a:r>
              <a:rPr lang="bg-BG" sz="3100" b="1" i="1" dirty="0" smtClean="0">
                <a:latin typeface="Garamond" pitchFamily="18" charset="0"/>
              </a:rPr>
              <a:t>да не оставяте никого след себе си“</a:t>
            </a:r>
          </a:p>
          <a:p>
            <a:r>
              <a:rPr lang="bg-BG" dirty="0" smtClean="0">
                <a:latin typeface="Garamond" pitchFamily="18" charset="0"/>
              </a:rPr>
              <a:t>Помислете </a:t>
            </a:r>
            <a:r>
              <a:rPr lang="bg-BG" dirty="0" smtClean="0">
                <a:latin typeface="Garamond" pitchFamily="18" charset="0"/>
              </a:rPr>
              <a:t>върху факторите на изолация и липса на </a:t>
            </a:r>
            <a:r>
              <a:rPr lang="bg-BG" dirty="0" smtClean="0">
                <a:latin typeface="Garamond" pitchFamily="18" charset="0"/>
              </a:rPr>
              <a:t>възможности;</a:t>
            </a:r>
          </a:p>
          <a:p>
            <a:r>
              <a:rPr lang="bg-BG" dirty="0" smtClean="0">
                <a:latin typeface="Garamond" pitchFamily="18" charset="0"/>
              </a:rPr>
              <a:t>Определете </a:t>
            </a:r>
            <a:r>
              <a:rPr lang="bg-BG" dirty="0" smtClean="0">
                <a:latin typeface="Garamond" pitchFamily="18" charset="0"/>
              </a:rPr>
              <a:t>тяхната роля на </a:t>
            </a:r>
            <a:r>
              <a:rPr lang="bg-BG" dirty="0" smtClean="0">
                <a:latin typeface="Garamond" pitchFamily="18" charset="0"/>
              </a:rPr>
              <a:t>създатели на </a:t>
            </a:r>
            <a:r>
              <a:rPr lang="bg-BG" dirty="0" smtClean="0">
                <a:latin typeface="Garamond" pitchFamily="18" charset="0"/>
              </a:rPr>
              <a:t>промени в предприемането на граждански дела </a:t>
            </a:r>
            <a:endParaRPr lang="bg-BG" dirty="0" smtClean="0">
              <a:latin typeface="Garamond" pitchFamily="18" charset="0"/>
            </a:endParaRPr>
          </a:p>
          <a:p>
            <a:r>
              <a:rPr lang="bg-BG" dirty="0" smtClean="0">
                <a:latin typeface="Garamond" pitchFamily="18" charset="0"/>
              </a:rPr>
              <a:t>Използвайте </a:t>
            </a:r>
            <a:r>
              <a:rPr lang="bg-BG" dirty="0" smtClean="0">
                <a:latin typeface="Garamond" pitchFamily="18" charset="0"/>
              </a:rPr>
              <a:t>умения в груповата работа: споделяне, слушане, </a:t>
            </a:r>
            <a:r>
              <a:rPr lang="bg-BG" dirty="0" smtClean="0">
                <a:latin typeface="Garamond" pitchFamily="18" charset="0"/>
              </a:rPr>
              <a:t>задаване на въпроси, </a:t>
            </a:r>
            <a:r>
              <a:rPr lang="bg-BG" dirty="0" smtClean="0">
                <a:latin typeface="Garamond" pitchFamily="18" charset="0"/>
              </a:rPr>
              <a:t>планиране и </a:t>
            </a:r>
            <a:r>
              <a:rPr lang="bg-BG" dirty="0" smtClean="0">
                <a:latin typeface="Garamond" pitchFamily="18" charset="0"/>
              </a:rPr>
              <a:t>изпълнение;</a:t>
            </a:r>
            <a:endParaRPr lang="en-GB" dirty="0" smtClean="0">
              <a:latin typeface="Garamond" pitchFamily="18" charset="0"/>
            </a:endParaRPr>
          </a:p>
          <a:p>
            <a:pPr>
              <a:buNone/>
            </a:pPr>
            <a:endParaRPr lang="en-GB" sz="2900" b="1" dirty="0" smtClean="0">
              <a:latin typeface="Garamond" pitchFamily="18" charset="0"/>
            </a:endParaRPr>
          </a:p>
          <a:p>
            <a:pPr>
              <a:buNone/>
            </a:pPr>
            <a:r>
              <a:rPr lang="bg-BG" sz="2900" b="1" dirty="0" smtClean="0">
                <a:latin typeface="Garamond" pitchFamily="18" charset="0"/>
              </a:rPr>
              <a:t>Фокус върху целите за устойчиво развитие</a:t>
            </a:r>
            <a:r>
              <a:rPr lang="en-GB" sz="2900" dirty="0" smtClean="0">
                <a:latin typeface="Garamond" pitchFamily="18" charset="0"/>
              </a:rPr>
              <a:t>:</a:t>
            </a:r>
            <a:endParaRPr lang="en-GB" sz="2900" dirty="0" smtClean="0">
              <a:latin typeface="Garamond" pitchFamily="18" charset="0"/>
            </a:endParaRPr>
          </a:p>
          <a:p>
            <a:pPr marL="0" indent="0" algn="just">
              <a:buNone/>
            </a:pPr>
            <a:r>
              <a:rPr lang="en-GB" sz="2900" dirty="0" smtClean="0">
                <a:solidFill>
                  <a:srgbClr val="FF0000"/>
                </a:solidFill>
                <a:latin typeface="Garamond" pitchFamily="18" charset="0"/>
              </a:rPr>
              <a:t>10.2 </a:t>
            </a:r>
            <a:r>
              <a:rPr lang="bg-BG" sz="2900" dirty="0" smtClean="0">
                <a:solidFill>
                  <a:srgbClr val="FF0000"/>
                </a:solidFill>
                <a:latin typeface="Garamond" pitchFamily="18" charset="0"/>
              </a:rPr>
              <a:t>Д</a:t>
            </a:r>
            <a:r>
              <a:rPr lang="bg-BG" sz="2900" dirty="0" smtClean="0">
                <a:solidFill>
                  <a:srgbClr val="FF0000"/>
                </a:solidFill>
                <a:latin typeface="Garamond" pitchFamily="18" charset="0"/>
              </a:rPr>
              <a:t>о 2030 г. </a:t>
            </a:r>
            <a:r>
              <a:rPr lang="bg-BG" sz="2900" dirty="0" smtClean="0">
                <a:solidFill>
                  <a:srgbClr val="FF0000"/>
                </a:solidFill>
                <a:latin typeface="Garamond" pitchFamily="18" charset="0"/>
              </a:rPr>
              <a:t>да се даде възможност </a:t>
            </a:r>
            <a:r>
              <a:rPr lang="bg-BG" sz="2900" dirty="0" smtClean="0">
                <a:solidFill>
                  <a:srgbClr val="FF0000"/>
                </a:solidFill>
                <a:latin typeface="Garamond" pitchFamily="18" charset="0"/>
              </a:rPr>
              <a:t>за насърчаване на социалното</a:t>
            </a:r>
            <a:r>
              <a:rPr lang="bg-BG" sz="2900" dirty="0" smtClean="0">
                <a:solidFill>
                  <a:srgbClr val="FF0000"/>
                </a:solidFill>
                <a:latin typeface="Garamond" pitchFamily="18" charset="0"/>
              </a:rPr>
              <a:t>, икономическото и политическото включване на всички, независимо от възраст, пол, увреждане, раса, етническа принадлежност, произход, </a:t>
            </a:r>
            <a:r>
              <a:rPr lang="bg-BG" sz="2900" dirty="0" smtClean="0">
                <a:solidFill>
                  <a:srgbClr val="FF0000"/>
                </a:solidFill>
                <a:latin typeface="Garamond" pitchFamily="18" charset="0"/>
              </a:rPr>
              <a:t>религия, икономически </a:t>
            </a:r>
            <a:r>
              <a:rPr lang="bg-BG" sz="2900" dirty="0" smtClean="0">
                <a:solidFill>
                  <a:srgbClr val="FF0000"/>
                </a:solidFill>
                <a:latin typeface="Garamond" pitchFamily="18" charset="0"/>
              </a:rPr>
              <a:t>или друг статус</a:t>
            </a:r>
            <a:endParaRPr lang="en-GB" sz="2900" dirty="0" smtClean="0">
              <a:solidFill>
                <a:srgbClr val="FF0000"/>
              </a:solidFill>
              <a:latin typeface="Garamond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643866" cy="956566"/>
          </a:xfrm>
        </p:spPr>
        <p:txBody>
          <a:bodyPr>
            <a:normAutofit/>
          </a:bodyPr>
          <a:lstStyle/>
          <a:p>
            <a:r>
              <a:rPr lang="bg-BG" dirty="0" smtClean="0">
                <a:solidFill>
                  <a:srgbClr val="FF0000"/>
                </a:solidFill>
                <a:latin typeface="Garamond" pitchFamily="18" charset="0"/>
              </a:rPr>
              <a:t>Не оставяйте никого зад себе си</a:t>
            </a:r>
            <a:endParaRPr lang="en-GB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214422"/>
            <a:ext cx="4320480" cy="5184575"/>
          </a:xfrm>
        </p:spPr>
        <p:txBody>
          <a:bodyPr>
            <a:normAutofit/>
          </a:bodyPr>
          <a:lstStyle/>
          <a:p>
            <a:pPr lvl="0"/>
            <a:r>
              <a:rPr lang="bg-BG" sz="2800" dirty="0" smtClean="0">
                <a:latin typeface="Garamond" pitchFamily="18" charset="0"/>
              </a:rPr>
              <a:t>Какво означава “да не оставиш никого зад себе си”</a:t>
            </a:r>
            <a:r>
              <a:rPr lang="en-GB" sz="2800" dirty="0" smtClean="0">
                <a:latin typeface="Garamond" pitchFamily="18" charset="0"/>
              </a:rPr>
              <a:t>? </a:t>
            </a:r>
            <a:endParaRPr lang="en-GB" sz="2800" dirty="0" smtClean="0">
              <a:latin typeface="Garamond" pitchFamily="18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bg-BG" dirty="0" smtClean="0">
                <a:latin typeface="Garamond" pitchFamily="18" charset="0"/>
              </a:rPr>
              <a:t>Хората остават назад, когато </a:t>
            </a:r>
            <a:r>
              <a:rPr lang="bg-B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им липсва избор и възможности</a:t>
            </a:r>
            <a:r>
              <a:rPr lang="bg-BG" dirty="0" smtClean="0">
                <a:latin typeface="Garamond" pitchFamily="18" charset="0"/>
              </a:rPr>
              <a:t>, необходими за участие </a:t>
            </a:r>
            <a:r>
              <a:rPr lang="bg-BG" dirty="0" smtClean="0">
                <a:latin typeface="Garamond" pitchFamily="18" charset="0"/>
              </a:rPr>
              <a:t>в напредъка </a:t>
            </a:r>
            <a:r>
              <a:rPr lang="bg-BG" dirty="0" smtClean="0">
                <a:latin typeface="Garamond" pitchFamily="18" charset="0"/>
              </a:rPr>
              <a:t>на развитието</a:t>
            </a:r>
            <a:r>
              <a:rPr lang="en-US" dirty="0" smtClean="0">
                <a:latin typeface="Garamond" pitchFamily="18" charset="0"/>
              </a:rPr>
              <a:t>.</a:t>
            </a:r>
            <a:endParaRPr lang="en-GB" dirty="0">
              <a:latin typeface="Garamond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8" y="2000240"/>
            <a:ext cx="3962616" cy="412126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8794" y="214290"/>
            <a:ext cx="6164758" cy="956566"/>
          </a:xfrm>
        </p:spPr>
        <p:txBody>
          <a:bodyPr>
            <a:normAutofit/>
          </a:bodyPr>
          <a:lstStyle/>
          <a:p>
            <a:r>
              <a:rPr lang="bg-BG" sz="4000" dirty="0" smtClean="0">
                <a:solidFill>
                  <a:srgbClr val="FF0000"/>
                </a:solidFill>
                <a:latin typeface="Garamond" pitchFamily="18" charset="0"/>
              </a:rPr>
              <a:t>Как да го преодолеем</a:t>
            </a:r>
            <a:r>
              <a:rPr lang="en-GB" sz="4000" dirty="0" smtClean="0">
                <a:solidFill>
                  <a:srgbClr val="FF0000"/>
                </a:solidFill>
                <a:latin typeface="Garamond" pitchFamily="18" charset="0"/>
              </a:rPr>
              <a:t>? </a:t>
            </a:r>
            <a:endParaRPr lang="en-GB" sz="4000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5" y="1170856"/>
            <a:ext cx="5112568" cy="5328592"/>
          </a:xfrm>
        </p:spPr>
        <p:txBody>
          <a:bodyPr>
            <a:noAutofit/>
          </a:bodyPr>
          <a:lstStyle/>
          <a:p>
            <a:r>
              <a:rPr lang="bg-BG" sz="2400" b="1" dirty="0" smtClean="0">
                <a:solidFill>
                  <a:schemeClr val="accent1"/>
                </a:solidFill>
                <a:latin typeface="Garamond" pitchFamily="18" charset="0"/>
              </a:rPr>
              <a:t>Проучване</a:t>
            </a:r>
            <a:r>
              <a:rPr lang="en-US" sz="2400" dirty="0" smtClean="0">
                <a:latin typeface="Garamond" pitchFamily="18" charset="0"/>
              </a:rPr>
              <a:t>: </a:t>
            </a:r>
            <a:r>
              <a:rPr lang="bg-BG" sz="2400" dirty="0" smtClean="0">
                <a:latin typeface="Garamond" pitchFamily="18" charset="0"/>
              </a:rPr>
              <a:t>Събирайте данни, питайте хората, отидете на места и носете информация за това кой е </a:t>
            </a:r>
            <a:r>
              <a:rPr lang="bg-BG" sz="2400" dirty="0" smtClean="0">
                <a:latin typeface="Garamond" pitchFamily="18" charset="0"/>
              </a:rPr>
              <a:t>изоставен и </a:t>
            </a:r>
            <a:r>
              <a:rPr lang="bg-BG" sz="2400" dirty="0" smtClean="0">
                <a:latin typeface="Garamond" pitchFamily="18" charset="0"/>
              </a:rPr>
              <a:t>защо.</a:t>
            </a:r>
            <a:endParaRPr lang="en-US" sz="2400" dirty="0" smtClean="0">
              <a:latin typeface="Garamond" pitchFamily="18" charset="0"/>
            </a:endParaRPr>
          </a:p>
          <a:p>
            <a:r>
              <a:rPr lang="bg-BG" sz="2400" b="1" dirty="0" smtClean="0">
                <a:solidFill>
                  <a:schemeClr val="accent1"/>
                </a:solidFill>
                <a:latin typeface="Garamond" pitchFamily="18" charset="0"/>
              </a:rPr>
              <a:t>Упълнонощавам</a:t>
            </a:r>
            <a:r>
              <a:rPr lang="en-US" sz="2400" dirty="0" smtClean="0">
                <a:latin typeface="Garamond" pitchFamily="18" charset="0"/>
              </a:rPr>
              <a:t>: </a:t>
            </a:r>
            <a:r>
              <a:rPr lang="bg-BG" sz="2400" dirty="0" smtClean="0">
                <a:latin typeface="Garamond" pitchFamily="18" charset="0"/>
              </a:rPr>
              <a:t>Дайте възможност на хората, които са изоставени, да бъдат равни, като гарантирате пълноценното им и значимо участие.</a:t>
            </a:r>
            <a:endParaRPr lang="en-US" sz="2400" dirty="0" smtClean="0">
              <a:latin typeface="Garamond" pitchFamily="18" charset="0"/>
            </a:endParaRPr>
          </a:p>
          <a:p>
            <a:r>
              <a:rPr lang="bg-BG" sz="2400" b="1" dirty="0" smtClean="0">
                <a:solidFill>
                  <a:schemeClr val="accent1"/>
                </a:solidFill>
                <a:latin typeface="Garamond" pitchFamily="18" charset="0"/>
              </a:rPr>
              <a:t>Издавам</a:t>
            </a:r>
            <a:r>
              <a:rPr lang="en-US" sz="2400" dirty="0" smtClean="0">
                <a:latin typeface="Garamond" pitchFamily="18" charset="0"/>
              </a:rPr>
              <a:t>: </a:t>
            </a:r>
            <a:r>
              <a:rPr lang="bg-BG" sz="2400" dirty="0" smtClean="0">
                <a:latin typeface="Garamond" pitchFamily="18" charset="0"/>
              </a:rPr>
              <a:t>Намерете решения за всички останали в неравностойно положение.</a:t>
            </a:r>
            <a:endParaRPr lang="en-GB" sz="2400" dirty="0">
              <a:latin typeface="Garamond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92080" y="5853117"/>
            <a:ext cx="34904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https://www.youtube.com/watch?v=VjxFhEbCLmM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836" y="1628800"/>
            <a:ext cx="3668542" cy="32484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253706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186808" cy="2896944"/>
          </a:xfrm>
        </p:spPr>
        <p:txBody>
          <a:bodyPr>
            <a:normAutofit fontScale="77500" lnSpcReduction="20000"/>
          </a:bodyPr>
          <a:lstStyle/>
          <a:p>
            <a:pPr marL="0" indent="0" fontAlgn="t">
              <a:buNone/>
            </a:pPr>
            <a:r>
              <a:rPr lang="bg-BG" b="1" dirty="0" smtClean="0">
                <a:solidFill>
                  <a:srgbClr val="FF0000"/>
                </a:solidFill>
              </a:rPr>
              <a:t>Цели:</a:t>
            </a:r>
            <a:endParaRPr lang="en-US" b="1" dirty="0" smtClean="0">
              <a:solidFill>
                <a:srgbClr val="FF0000"/>
              </a:solidFill>
            </a:endParaRPr>
          </a:p>
          <a:p>
            <a:pPr fontAlgn="t"/>
            <a:r>
              <a:rPr lang="bg-BG" dirty="0" smtClean="0">
                <a:latin typeface="Garamond" pitchFamily="18" charset="0"/>
              </a:rPr>
              <a:t>Младите хора стават възпитатели </a:t>
            </a:r>
            <a:endParaRPr lang="bg-BG" dirty="0" smtClean="0">
              <a:latin typeface="Garamond" pitchFamily="18" charset="0"/>
            </a:endParaRPr>
          </a:p>
          <a:p>
            <a:pPr fontAlgn="t"/>
            <a:r>
              <a:rPr lang="bg-BG" dirty="0" smtClean="0">
                <a:latin typeface="Garamond" pitchFamily="18" charset="0"/>
              </a:rPr>
              <a:t>Набиране </a:t>
            </a:r>
            <a:r>
              <a:rPr lang="bg-BG" dirty="0" smtClean="0">
                <a:latin typeface="Garamond" pitchFamily="18" charset="0"/>
              </a:rPr>
              <a:t>на други хора за кауза или промяна на нагласите </a:t>
            </a:r>
            <a:endParaRPr lang="bg-BG" dirty="0" smtClean="0">
              <a:latin typeface="Garamond" pitchFamily="18" charset="0"/>
            </a:endParaRPr>
          </a:p>
          <a:p>
            <a:pPr fontAlgn="t"/>
            <a:r>
              <a:rPr lang="bg-BG" dirty="0" smtClean="0">
                <a:latin typeface="Garamond" pitchFamily="18" charset="0"/>
              </a:rPr>
              <a:t>Образование </a:t>
            </a:r>
            <a:r>
              <a:rPr lang="bg-BG" dirty="0" smtClean="0">
                <a:latin typeface="Garamond" pitchFamily="18" charset="0"/>
              </a:rPr>
              <a:t>на връстници </a:t>
            </a:r>
            <a:r>
              <a:rPr lang="en-US" dirty="0">
                <a:latin typeface="Garamond" pitchFamily="18" charset="0"/>
              </a:rPr>
              <a:t> </a:t>
            </a:r>
            <a:endParaRPr lang="en-US" dirty="0" smtClean="0">
              <a:latin typeface="Garamond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3341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</a:rPr>
              <a:t>#NOLB </a:t>
            </a:r>
            <a:r>
              <a:rPr lang="bg-BG" sz="4000" b="1" dirty="0" smtClean="0">
                <a:latin typeface="Garamond" pitchFamily="18" charset="0"/>
              </a:rPr>
              <a:t>Младежко образование</a:t>
            </a:r>
            <a:endParaRPr lang="en-GB" sz="2200" b="1" dirty="0">
              <a:latin typeface="Garamon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7816" y="4497145"/>
            <a:ext cx="847660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bg-BG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Предложение за групата</a:t>
            </a:r>
            <a:r>
              <a:rPr lang="en-US" sz="1600" b="1" dirty="0" smtClean="0">
                <a:latin typeface="Garamond" pitchFamily="18" charset="0"/>
              </a:rPr>
              <a:t>:</a:t>
            </a:r>
            <a:endParaRPr lang="en-US" sz="1600" b="1" dirty="0">
              <a:latin typeface="Garamond" pitchFamily="18" charset="0"/>
            </a:endParaRPr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bg-BG" sz="1600" b="1" dirty="0" smtClean="0">
                <a:latin typeface="Garamond" pitchFamily="18" charset="0"/>
              </a:rPr>
              <a:t>Противоречиви въпроси</a:t>
            </a:r>
            <a:r>
              <a:rPr lang="bg-BG" sz="1600" dirty="0" smtClean="0">
                <a:latin typeface="Garamond" pitchFamily="18" charset="0"/>
              </a:rPr>
              <a:t>възнаграждение за жени и мъже, дали трябва да се намалят военните програми за намаляване на бедността, държавна помощ за развиващите се </a:t>
            </a:r>
            <a:r>
              <a:rPr lang="bg-BG" sz="1600" dirty="0" smtClean="0">
                <a:latin typeface="Garamond" pitchFamily="18" charset="0"/>
              </a:rPr>
              <a:t>страни;</a:t>
            </a:r>
            <a:endParaRPr lang="en-US" sz="1600" dirty="0">
              <a:latin typeface="Garamond" pitchFamily="18" charset="0"/>
            </a:endParaRPr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bg-BG" sz="1600" b="1" dirty="0" smtClean="0">
                <a:latin typeface="Garamond" pitchFamily="18" charset="0"/>
              </a:rPr>
              <a:t>Видове</a:t>
            </a:r>
            <a:r>
              <a:rPr lang="en-US" sz="1600" dirty="0" smtClean="0">
                <a:latin typeface="Garamond" pitchFamily="18" charset="0"/>
              </a:rPr>
              <a:t>: </a:t>
            </a:r>
            <a:r>
              <a:rPr lang="bg-BG" sz="1600" dirty="0" smtClean="0">
                <a:latin typeface="Garamond" pitchFamily="18" charset="0"/>
              </a:rPr>
              <a:t>публични дебати</a:t>
            </a:r>
            <a:r>
              <a:rPr lang="en-US" sz="1600" dirty="0" smtClean="0">
                <a:latin typeface="Garamond" pitchFamily="18" charset="0"/>
              </a:rPr>
              <a:t>, </a:t>
            </a:r>
            <a:r>
              <a:rPr lang="bg-BG" sz="1600" dirty="0" smtClean="0">
                <a:latin typeface="Garamond" pitchFamily="18" charset="0"/>
              </a:rPr>
              <a:t>уличен театър, протести</a:t>
            </a:r>
            <a:r>
              <a:rPr lang="en-US" sz="1600" dirty="0" smtClean="0">
                <a:latin typeface="Garamond" pitchFamily="18" charset="0"/>
              </a:rPr>
              <a:t>, </a:t>
            </a:r>
            <a:r>
              <a:rPr lang="bg-BG" sz="1600" dirty="0" smtClean="0">
                <a:latin typeface="Garamond" pitchFamily="18" charset="0"/>
              </a:rPr>
              <a:t>петиции, видеозаснемане;</a:t>
            </a:r>
            <a:endParaRPr lang="en-US" sz="1600" dirty="0" smtClean="0">
              <a:latin typeface="Garamond" pitchFamily="18" charset="0"/>
            </a:endParaRPr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bg-BG" sz="1600" dirty="0" smtClean="0">
                <a:latin typeface="Garamond" pitchFamily="18" charset="0"/>
              </a:rPr>
              <a:t>Статии за местни или национални медии или радио предавания/телевизионни интервюта</a:t>
            </a:r>
            <a:endParaRPr lang="en-US" sz="1600" dirty="0">
              <a:latin typeface="Garamond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600" dirty="0" smtClean="0">
                <a:latin typeface="Garamond" pitchFamily="18" charset="0"/>
              </a:rPr>
              <a:t>Програма за обучение на връстници с други ученици от местното училище.</a:t>
            </a:r>
            <a:endParaRPr lang="en-US" sz="1600" dirty="0">
              <a:latin typeface="Garamond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724" y="1477113"/>
            <a:ext cx="4316036" cy="25487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4007" y="4162839"/>
            <a:ext cx="4289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>
                <a:hlinkClick r:id="rId3"/>
              </a:rPr>
              <a:t>https://humanlibrary.org/events/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22141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7016" y="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334113"/>
            <a:ext cx="8229600" cy="8803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</a:rPr>
              <a:t>#NOLB </a:t>
            </a:r>
            <a:r>
              <a:rPr lang="bg-BG" dirty="0" smtClean="0">
                <a:latin typeface="Garamond" pitchFamily="18" charset="0"/>
              </a:rPr>
              <a:t>Направете го сами</a:t>
            </a:r>
            <a:endParaRPr lang="en-GB" sz="2200" dirty="0">
              <a:latin typeface="Garamond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57158" y="1571612"/>
            <a:ext cx="4304184" cy="32861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t">
              <a:buFont typeface="Arial" pitchFamily="34" charset="0"/>
              <a:buNone/>
            </a:pPr>
            <a:r>
              <a:rPr lang="bg-BG" sz="2400" b="1" dirty="0" smtClean="0">
                <a:solidFill>
                  <a:srgbClr val="FF0000"/>
                </a:solidFill>
                <a:latin typeface="Garamond" pitchFamily="18" charset="0"/>
              </a:rPr>
              <a:t>Цели </a:t>
            </a:r>
            <a:r>
              <a:rPr lang="en-US" sz="2400" dirty="0" smtClean="0">
                <a:latin typeface="Garamond" pitchFamily="18" charset="0"/>
              </a:rPr>
              <a:t>: </a:t>
            </a:r>
            <a:endParaRPr lang="en-US" sz="2400" dirty="0" smtClean="0">
              <a:latin typeface="Garamond" pitchFamily="18" charset="0"/>
            </a:endParaRPr>
          </a:p>
          <a:p>
            <a:pPr fontAlgn="t"/>
            <a:r>
              <a:rPr lang="bg-BG" sz="2400" dirty="0" smtClean="0">
                <a:latin typeface="Garamond" pitchFamily="18" charset="0"/>
              </a:rPr>
              <a:t>Донесете промяната</a:t>
            </a:r>
            <a:endParaRPr lang="en-US" sz="2400" dirty="0" smtClean="0">
              <a:latin typeface="Garamond" pitchFamily="18" charset="0"/>
            </a:endParaRPr>
          </a:p>
          <a:p>
            <a:pPr fontAlgn="t"/>
            <a:r>
              <a:rPr lang="bg-BG" sz="2400" dirty="0" smtClean="0">
                <a:latin typeface="Garamond" pitchFamily="18" charset="0"/>
              </a:rPr>
              <a:t>Резултатът и наградата са видими</a:t>
            </a:r>
            <a:endParaRPr lang="en-US" sz="2400" dirty="0" smtClean="0">
              <a:latin typeface="Garamond" pitchFamily="18" charset="0"/>
            </a:endParaRPr>
          </a:p>
          <a:p>
            <a:pPr fontAlgn="t"/>
            <a:r>
              <a:rPr lang="bg-BG" sz="2400" dirty="0" smtClean="0">
                <a:latin typeface="Garamond" pitchFamily="18" charset="0"/>
              </a:rPr>
              <a:t>Поемете част от местната общност</a:t>
            </a:r>
            <a:endParaRPr lang="en-US" sz="2400" dirty="0" smtClean="0">
              <a:latin typeface="Garamond" pitchFamily="18" charset="0"/>
            </a:endParaRPr>
          </a:p>
          <a:p>
            <a:pPr fontAlgn="t"/>
            <a:r>
              <a:rPr lang="bg-BG" sz="2400" dirty="0" smtClean="0">
                <a:latin typeface="Garamond" pitchFamily="18" charset="0"/>
              </a:rPr>
              <a:t>Доставете съобщение и повишете информираността</a:t>
            </a:r>
            <a:endParaRPr lang="en-US" sz="2400" dirty="0" smtClean="0">
              <a:latin typeface="Garamond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596" y="4857760"/>
            <a:ext cx="841417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bg-BG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Предложения за групата</a:t>
            </a:r>
            <a:r>
              <a:rPr lang="en-US" b="1" dirty="0" smtClean="0"/>
              <a:t>:</a:t>
            </a:r>
            <a:endParaRPr lang="en-US" b="1" dirty="0"/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bg-BG" dirty="0" smtClean="0">
                <a:latin typeface="Garamond" pitchFamily="18" charset="0"/>
              </a:rPr>
              <a:t>Предложете услугите си за градинарство или други умения на хората от </a:t>
            </a:r>
            <a:r>
              <a:rPr lang="bg-BG" dirty="0" smtClean="0">
                <a:latin typeface="Garamond" pitchFamily="18" charset="0"/>
              </a:rPr>
              <a:t>общността</a:t>
            </a:r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bg-BG" dirty="0" smtClean="0">
                <a:latin typeface="Garamond" pitchFamily="18" charset="0"/>
              </a:rPr>
              <a:t>Попитайте за стари инструменти за боядисване и </a:t>
            </a:r>
            <a:r>
              <a:rPr lang="bg-BG" dirty="0" smtClean="0">
                <a:latin typeface="Garamond" pitchFamily="18" charset="0"/>
              </a:rPr>
              <a:t>декориране</a:t>
            </a:r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bg-BG" dirty="0" smtClean="0">
                <a:latin typeface="Garamond" pitchFamily="18" charset="0"/>
              </a:rPr>
              <a:t>Направете </a:t>
            </a:r>
            <a:r>
              <a:rPr lang="bg-BG" dirty="0" smtClean="0">
                <a:latin typeface="Garamond" pitchFamily="18" charset="0"/>
              </a:rPr>
              <a:t>печени изделия </a:t>
            </a:r>
            <a:r>
              <a:rPr lang="bg-BG" dirty="0" smtClean="0">
                <a:latin typeface="Garamond" pitchFamily="18" charset="0"/>
              </a:rPr>
              <a:t>и </a:t>
            </a:r>
            <a:r>
              <a:rPr lang="bg-BG" dirty="0" smtClean="0">
                <a:latin typeface="Garamond" pitchFamily="18" charset="0"/>
              </a:rPr>
              <a:t>ги </a:t>
            </a:r>
            <a:r>
              <a:rPr lang="bg-BG" dirty="0" smtClean="0">
                <a:latin typeface="Garamond" pitchFamily="18" charset="0"/>
              </a:rPr>
              <a:t>занесете в приют за бездомни </a:t>
            </a:r>
            <a:r>
              <a:rPr lang="bg-BG" dirty="0" smtClean="0">
                <a:latin typeface="Garamond" pitchFamily="18" charset="0"/>
              </a:rPr>
              <a:t>или на </a:t>
            </a:r>
            <a:r>
              <a:rPr lang="bg-BG" dirty="0" smtClean="0">
                <a:latin typeface="Garamond" pitchFamily="18" charset="0"/>
              </a:rPr>
              <a:t>съсед, който живее сам</a:t>
            </a:r>
            <a:endParaRPr lang="en-US" dirty="0">
              <a:latin typeface="Garamond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140" y="2071678"/>
            <a:ext cx="4604860" cy="257872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95898" y="1571612"/>
            <a:ext cx="3548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Resource: </a:t>
            </a:r>
            <a:r>
              <a:rPr lang="en-US" dirty="0">
                <a:hlinkClick r:id="rId3"/>
              </a:rPr>
              <a:t>https://podlezno.org/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200302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3508" y="116632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79512" y="20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</a:rPr>
              <a:t>#</a:t>
            </a:r>
            <a:r>
              <a:rPr lang="en-GB" dirty="0" smtClean="0">
                <a:solidFill>
                  <a:srgbClr val="FF0000"/>
                </a:solidFill>
                <a:latin typeface="Garamond" pitchFamily="18" charset="0"/>
              </a:rPr>
              <a:t>NOLB </a:t>
            </a:r>
            <a:r>
              <a:rPr lang="bg-BG" dirty="0" smtClean="0">
                <a:latin typeface="Garamond" pitchFamily="18" charset="0"/>
              </a:rPr>
              <a:t>Свържете се с други</a:t>
            </a:r>
          </a:p>
        </p:txBody>
      </p:sp>
      <p:sp>
        <p:nvSpPr>
          <p:cNvPr id="2" name="Rectangle 1"/>
          <p:cNvSpPr/>
          <p:nvPr/>
        </p:nvSpPr>
        <p:spPr>
          <a:xfrm>
            <a:off x="251520" y="1222967"/>
            <a:ext cx="4680520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bg-BG" sz="2700" b="1" dirty="0" smtClean="0">
                <a:solidFill>
                  <a:srgbClr val="FF0000"/>
                </a:solidFill>
              </a:rPr>
              <a:t>Цели</a:t>
            </a:r>
            <a:r>
              <a:rPr lang="en-US" sz="2700" dirty="0" smtClean="0"/>
              <a:t>: </a:t>
            </a:r>
            <a:endParaRPr lang="en-US" sz="2700" dirty="0"/>
          </a:p>
          <a:p>
            <a:pPr marL="457200" indent="-457200" fontAlgn="t">
              <a:buFont typeface="Arial" panose="020B0604020202020204" pitchFamily="34" charset="0"/>
              <a:buChar char="•"/>
            </a:pPr>
            <a:r>
              <a:rPr lang="bg-BG" sz="2400" dirty="0" smtClean="0">
                <a:latin typeface="Garamond" pitchFamily="18" charset="0"/>
              </a:rPr>
              <a:t>Действайте, като част от по – големи групи</a:t>
            </a:r>
            <a:endParaRPr lang="en-US" sz="2400" dirty="0" smtClean="0">
              <a:latin typeface="Garamond" pitchFamily="18" charset="0"/>
            </a:endParaRPr>
          </a:p>
          <a:p>
            <a:pPr marL="457200" indent="-457200" fontAlgn="t">
              <a:buFont typeface="Arial" panose="020B0604020202020204" pitchFamily="34" charset="0"/>
              <a:buChar char="•"/>
            </a:pPr>
            <a:r>
              <a:rPr lang="bg-BG" sz="2400" dirty="0" smtClean="0">
                <a:latin typeface="Garamond" pitchFamily="18" charset="0"/>
              </a:rPr>
              <a:t>Ангажирайте се както с „професионални“ НПО, така и </a:t>
            </a:r>
            <a:r>
              <a:rPr lang="bg-BG" sz="2400" dirty="0" smtClean="0">
                <a:latin typeface="Garamond" pitchFamily="18" charset="0"/>
              </a:rPr>
              <a:t>с други движения</a:t>
            </a:r>
            <a:endParaRPr lang="en-US" sz="2400" dirty="0">
              <a:latin typeface="Garamon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4214818"/>
            <a:ext cx="84766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fontAlgn="t"/>
            <a:r>
              <a:rPr lang="bg-BG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Предложения за групата:</a:t>
            </a:r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bg-BG" dirty="0" smtClean="0">
                <a:latin typeface="Garamond" pitchFamily="18" charset="0"/>
              </a:rPr>
              <a:t>Организация, работеща по въпросите на бездомността, детската бедност, домашното насилие, расизма и дискриминацията, работи </a:t>
            </a:r>
            <a:r>
              <a:rPr lang="bg-BG" dirty="0" smtClean="0">
                <a:latin typeface="Garamond" pitchFamily="18" charset="0"/>
              </a:rPr>
              <a:t>и върху </a:t>
            </a:r>
            <a:r>
              <a:rPr lang="bg-BG" dirty="0" smtClean="0">
                <a:latin typeface="Garamond" pitchFamily="18" charset="0"/>
              </a:rPr>
              <a:t>правата на човека</a:t>
            </a:r>
            <a:r>
              <a:rPr lang="bg-BG" dirty="0" smtClean="0">
                <a:latin typeface="Garamond" pitchFamily="18" charset="0"/>
              </a:rPr>
              <a:t>.</a:t>
            </a:r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bg-BG" dirty="0" smtClean="0">
                <a:latin typeface="Garamond" pitchFamily="18" charset="0"/>
              </a:rPr>
              <a:t>Срещайте </a:t>
            </a:r>
            <a:r>
              <a:rPr lang="bg-BG" dirty="0" smtClean="0">
                <a:latin typeface="Garamond" pitchFamily="18" charset="0"/>
              </a:rPr>
              <a:t>се с представители, помислете как бихте могли да се включите.</a:t>
            </a:r>
            <a:endParaRPr lang="bg-BG" dirty="0" smtClean="0">
              <a:latin typeface="Garamond" pitchFamily="18" charset="0"/>
            </a:endParaRPr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bg-BG" dirty="0" smtClean="0">
                <a:latin typeface="Garamond" pitchFamily="18" charset="0"/>
              </a:rPr>
              <a:t>Обърнете внимание капманиите да бъдат организирани от </a:t>
            </a:r>
            <a:r>
              <a:rPr lang="bg-BG" dirty="0" smtClean="0">
                <a:latin typeface="Garamond" pitchFamily="18" charset="0"/>
              </a:rPr>
              <a:t>от по-големи известни правозащитни организации - Amnesty International, Save the Children, Greenpeace и т.н</a:t>
            </a:r>
            <a:endParaRPr lang="en-US" dirty="0" smtClean="0">
              <a:latin typeface="Garamond" pitchFamily="18" charset="0"/>
            </a:endParaRPr>
          </a:p>
          <a:p>
            <a:pPr fontAlgn="t"/>
            <a:r>
              <a:rPr lang="en-US" b="1" dirty="0" smtClean="0">
                <a:latin typeface="Garamond" pitchFamily="18" charset="0"/>
              </a:rPr>
              <a:t>:</a:t>
            </a:r>
            <a:endParaRPr lang="en-US" b="1" dirty="0">
              <a:latin typeface="Garamond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190" y="1142984"/>
            <a:ext cx="3569988" cy="24350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515306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1815</TotalTime>
  <Words>1052</Words>
  <Application>Microsoft Office PowerPoint</Application>
  <PresentationFormat>On-screen Show (4:3)</PresentationFormat>
  <Paragraphs>137</Paragraphs>
  <Slides>13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Намаляване на неравенствата, Урок 5 </vt:lpstr>
      <vt:lpstr>Slide 2</vt:lpstr>
      <vt:lpstr>Големи идеи</vt:lpstr>
      <vt:lpstr>Цели на обучението</vt:lpstr>
      <vt:lpstr>Не оставяйте никого зад себе си</vt:lpstr>
      <vt:lpstr>Как да го преодолеем? 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1</dc:title>
  <dc:creator>Alison Clark</dc:creator>
  <cp:lastModifiedBy>Meral</cp:lastModifiedBy>
  <cp:revision>134</cp:revision>
  <dcterms:created xsi:type="dcterms:W3CDTF">2018-04-04T16:00:42Z</dcterms:created>
  <dcterms:modified xsi:type="dcterms:W3CDTF">2020-03-03T23:33:07Z</dcterms:modified>
</cp:coreProperties>
</file>